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DF9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26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5549-15DE-4663-99D7-695B7147DBDF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409F-9D4D-420D-A9E3-453E38F2F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565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5549-15DE-4663-99D7-695B7147DBDF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409F-9D4D-420D-A9E3-453E38F2F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856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5549-15DE-4663-99D7-695B7147DBDF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409F-9D4D-420D-A9E3-453E38F2F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69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5549-15DE-4663-99D7-695B7147DBDF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409F-9D4D-420D-A9E3-453E38F2F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795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5549-15DE-4663-99D7-695B7147DBDF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409F-9D4D-420D-A9E3-453E38F2F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3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5549-15DE-4663-99D7-695B7147DBDF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409F-9D4D-420D-A9E3-453E38F2F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81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5549-15DE-4663-99D7-695B7147DBDF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409F-9D4D-420D-A9E3-453E38F2F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26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5549-15DE-4663-99D7-695B7147DBDF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409F-9D4D-420D-A9E3-453E38F2F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15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5549-15DE-4663-99D7-695B7147DBDF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409F-9D4D-420D-A9E3-453E38F2F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6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5549-15DE-4663-99D7-695B7147DBDF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409F-9D4D-420D-A9E3-453E38F2F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9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5549-15DE-4663-99D7-695B7147DBDF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409F-9D4D-420D-A9E3-453E38F2F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181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65549-15DE-4663-99D7-695B7147DBDF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A409F-9D4D-420D-A9E3-453E38F2F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40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233852"/>
              </p:ext>
            </p:extLst>
          </p:nvPr>
        </p:nvGraphicFramePr>
        <p:xfrm>
          <a:off x="2032000" y="719666"/>
          <a:ext cx="81280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Side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Player: keep satisfied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*Key Player: manage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closely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Observer: monitor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Supporter:</a:t>
                      </a:r>
                      <a:r>
                        <a:rPr lang="en-US" b="1" baseline="0" dirty="0" smtClean="0"/>
                        <a:t> keep informed</a:t>
                      </a:r>
                      <a:endParaRPr lang="en-US" b="1" dirty="0"/>
                    </a:p>
                  </a:txBody>
                  <a:tcPr>
                    <a:solidFill>
                      <a:srgbClr val="FDF96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40037" y="719666"/>
            <a:ext cx="461665" cy="512064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b="1" dirty="0" smtClean="0"/>
              <a:t>Low		Influence		High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 rot="5400000">
            <a:off x="5865166" y="1945590"/>
            <a:ext cx="461665" cy="812799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b="1" dirty="0" smtClean="0"/>
              <a:t>Low				Interest				High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0175148" y="1385413"/>
            <a:ext cx="1496376" cy="13388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 fontAlgn="b">
              <a:buFont typeface="Arial" panose="020B0604020202020204" pitchFamily="34" charset="0"/>
              <a:buChar char="•"/>
            </a:pPr>
            <a:r>
              <a:rPr lang="en-US" sz="900" u="none" strike="noStrike" dirty="0" smtClean="0">
                <a:effectLst/>
              </a:rPr>
              <a:t>Has high influence and high interest in the project</a:t>
            </a:r>
          </a:p>
          <a:p>
            <a:pPr marL="171450" indent="-171450" fontAlgn="b">
              <a:buFont typeface="Arial" panose="020B0604020202020204" pitchFamily="34" charset="0"/>
              <a:buChar char="•"/>
            </a:pPr>
            <a:r>
              <a:rPr lang="en-US" sz="900" u="none" strike="noStrike" dirty="0" smtClean="0">
                <a:effectLst/>
              </a:rPr>
              <a:t>Is a potential change agent for the project</a:t>
            </a:r>
          </a:p>
          <a:p>
            <a:pPr marL="171450" indent="-171450" fontAlgn="b">
              <a:buFont typeface="Arial" panose="020B0604020202020204" pitchFamily="34" charset="0"/>
              <a:buChar char="•"/>
            </a:pPr>
            <a:r>
              <a:rPr lang="en-US" sz="900" u="none" strike="noStrike" dirty="0" smtClean="0">
                <a:effectLst/>
              </a:rPr>
              <a:t>Engage them in the decision process and provide communication venues</a:t>
            </a:r>
            <a:endParaRPr lang="en-US" sz="9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175148" y="3978191"/>
            <a:ext cx="1526676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 fontAlgn="b">
              <a:buFont typeface="Arial" panose="020B0604020202020204" pitchFamily="34" charset="0"/>
              <a:buChar char="•"/>
            </a:pPr>
            <a:r>
              <a:rPr lang="en-US" sz="900" u="none" strike="noStrike" dirty="0" smtClean="0">
                <a:effectLst/>
              </a:rPr>
              <a:t>Has low-medium influence but high interest in the project</a:t>
            </a:r>
          </a:p>
          <a:p>
            <a:pPr marL="171450" indent="-171450" fontAlgn="b">
              <a:buFont typeface="Arial" panose="020B0604020202020204" pitchFamily="34" charset="0"/>
              <a:buChar char="•"/>
            </a:pPr>
            <a:r>
              <a:rPr lang="en-US" sz="900" u="none" strike="noStrike" dirty="0" smtClean="0">
                <a:effectLst/>
              </a:rPr>
              <a:t>Keep them informed so they can help influence others and be supportive</a:t>
            </a:r>
            <a:endParaRPr lang="en-US" sz="900" b="0" i="0" u="none" strike="noStrike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367" y="3908942"/>
            <a:ext cx="1590843" cy="10618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 fontAlgn="b">
              <a:buFont typeface="Arial" panose="020B0604020202020204" pitchFamily="34" charset="0"/>
              <a:buChar char="•"/>
            </a:pPr>
            <a:r>
              <a:rPr lang="en-US" sz="900" u="none" strike="noStrike" dirty="0" smtClean="0">
                <a:effectLst/>
              </a:rPr>
              <a:t>Has low - medium influence and interest in the project</a:t>
            </a:r>
          </a:p>
          <a:p>
            <a:pPr marL="171450" indent="-171450" fontAlgn="b">
              <a:buFont typeface="Arial" panose="020B0604020202020204" pitchFamily="34" charset="0"/>
              <a:buChar char="•"/>
            </a:pPr>
            <a:r>
              <a:rPr lang="en-US" sz="900" u="none" strike="noStrike" dirty="0" smtClean="0">
                <a:effectLst/>
              </a:rPr>
              <a:t>Is a person to update regularly and try to increase their interest and support of the project</a:t>
            </a:r>
            <a:endParaRPr lang="en-US" sz="9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46" y="1250580"/>
            <a:ext cx="1598864" cy="13388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 fontAlgn="b">
              <a:buFont typeface="Arial" panose="020B0604020202020204" pitchFamily="34" charset="0"/>
              <a:buChar char="•"/>
            </a:pPr>
            <a:r>
              <a:rPr lang="en-US" sz="900" u="none" strike="noStrike" dirty="0" smtClean="0">
                <a:effectLst/>
              </a:rPr>
              <a:t>Has high influence but low interest in the project</a:t>
            </a:r>
          </a:p>
          <a:p>
            <a:pPr marL="171450" indent="-171450" fontAlgn="b">
              <a:buFont typeface="Arial" panose="020B0604020202020204" pitchFamily="34" charset="0"/>
              <a:buChar char="•"/>
            </a:pPr>
            <a:r>
              <a:rPr lang="en-US" sz="900" u="none" strike="noStrike" dirty="0" smtClean="0">
                <a:effectLst/>
              </a:rPr>
              <a:t>Is a person you may want to recruit by increasing their engagement and interest and gain their support in influencing others to support the project</a:t>
            </a:r>
            <a:endParaRPr lang="en-US" sz="9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573488"/>
              </p:ext>
            </p:extLst>
          </p:nvPr>
        </p:nvGraphicFramePr>
        <p:xfrm>
          <a:off x="6096001" y="1079240"/>
          <a:ext cx="4063998" cy="201019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063998"/>
              </a:tblGrid>
              <a:tr h="20101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Add names of groups or individuals</a:t>
                      </a:r>
                      <a:r>
                        <a:rPr lang="en-US" sz="1200" b="1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here</a:t>
                      </a:r>
                      <a:endParaRPr lang="en-US" sz="1200" b="1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757588"/>
              </p:ext>
            </p:extLst>
          </p:nvPr>
        </p:nvGraphicFramePr>
        <p:xfrm>
          <a:off x="2031998" y="1079238"/>
          <a:ext cx="4033704" cy="216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3704"/>
              </a:tblGrid>
              <a:tr h="2168001"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Add names of groups or individuals</a:t>
                      </a:r>
                      <a:r>
                        <a:rPr lang="en-US" sz="1200" b="1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here</a:t>
                      </a:r>
                      <a:endParaRPr lang="en-US" sz="1200" b="1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123002"/>
              </p:ext>
            </p:extLst>
          </p:nvPr>
        </p:nvGraphicFramePr>
        <p:xfrm>
          <a:off x="2032001" y="3647354"/>
          <a:ext cx="4033701" cy="2192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3701"/>
              </a:tblGrid>
              <a:tr h="21929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Add names of groups or individuals</a:t>
                      </a:r>
                      <a:r>
                        <a:rPr lang="en-US" sz="1200" b="1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here</a:t>
                      </a:r>
                      <a:endParaRPr lang="en-US" sz="1200" b="1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2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473486"/>
              </p:ext>
            </p:extLst>
          </p:nvPr>
        </p:nvGraphicFramePr>
        <p:xfrm>
          <a:off x="6126297" y="3644542"/>
          <a:ext cx="4033701" cy="2195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3701"/>
              </a:tblGrid>
              <a:tr h="2195764">
                <a:tc>
                  <a:txBody>
                    <a:bodyPr/>
                    <a:lstStyle/>
                    <a:p>
                      <a:pPr algn="ctr"/>
                      <a:endParaRPr lang="en-US" sz="1200" b="1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Add names of groups or individuals</a:t>
                      </a:r>
                      <a:r>
                        <a:rPr lang="en-US" sz="1200" b="1" kern="1200" baseline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here</a:t>
                      </a:r>
                      <a:endParaRPr lang="en-US" sz="1200" b="1" kern="120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2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2045369" y="96253"/>
            <a:ext cx="80130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Project/ Initiative Stakeholder </a:t>
            </a:r>
            <a:r>
              <a:rPr lang="en-US" sz="2400" b="1" dirty="0" smtClean="0"/>
              <a:t>Analysis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07508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162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Fleming, Tamara Colleen (ts3wx)</dc:creator>
  <cp:lastModifiedBy>Jerilyn Teahan</cp:lastModifiedBy>
  <cp:revision>19</cp:revision>
  <cp:lastPrinted>2015-10-16T14:40:33Z</cp:lastPrinted>
  <dcterms:created xsi:type="dcterms:W3CDTF">2015-10-09T17:40:30Z</dcterms:created>
  <dcterms:modified xsi:type="dcterms:W3CDTF">2016-10-13T12:56:05Z</dcterms:modified>
</cp:coreProperties>
</file>