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 id="2147483877" r:id="rId2"/>
  </p:sldMasterIdLst>
  <p:notesMasterIdLst>
    <p:notesMasterId r:id="rId47"/>
  </p:notesMasterIdLst>
  <p:handoutMasterIdLst>
    <p:handoutMasterId r:id="rId48"/>
  </p:handoutMasterIdLst>
  <p:sldIdLst>
    <p:sldId id="633" r:id="rId3"/>
    <p:sldId id="623" r:id="rId4"/>
    <p:sldId id="624" r:id="rId5"/>
    <p:sldId id="632" r:id="rId6"/>
    <p:sldId id="631" r:id="rId7"/>
    <p:sldId id="667" r:id="rId8"/>
    <p:sldId id="701" r:id="rId9"/>
    <p:sldId id="702" r:id="rId10"/>
    <p:sldId id="629" r:id="rId11"/>
    <p:sldId id="635" r:id="rId12"/>
    <p:sldId id="636" r:id="rId13"/>
    <p:sldId id="670" r:id="rId14"/>
    <p:sldId id="671" r:id="rId15"/>
    <p:sldId id="672" r:id="rId16"/>
    <p:sldId id="673" r:id="rId17"/>
    <p:sldId id="699" r:id="rId18"/>
    <p:sldId id="674" r:id="rId19"/>
    <p:sldId id="675" r:id="rId20"/>
    <p:sldId id="676" r:id="rId21"/>
    <p:sldId id="677" r:id="rId22"/>
    <p:sldId id="678" r:id="rId23"/>
    <p:sldId id="645" r:id="rId24"/>
    <p:sldId id="679" r:id="rId25"/>
    <p:sldId id="680" r:id="rId26"/>
    <p:sldId id="681" r:id="rId27"/>
    <p:sldId id="682" r:id="rId28"/>
    <p:sldId id="683" r:id="rId29"/>
    <p:sldId id="684" r:id="rId30"/>
    <p:sldId id="685" r:id="rId31"/>
    <p:sldId id="696" r:id="rId32"/>
    <p:sldId id="700" r:id="rId33"/>
    <p:sldId id="652" r:id="rId34"/>
    <p:sldId id="686" r:id="rId35"/>
    <p:sldId id="687" r:id="rId36"/>
    <p:sldId id="620" r:id="rId37"/>
    <p:sldId id="688" r:id="rId38"/>
    <p:sldId id="689" r:id="rId39"/>
    <p:sldId id="690" r:id="rId40"/>
    <p:sldId id="691" r:id="rId41"/>
    <p:sldId id="665" r:id="rId42"/>
    <p:sldId id="692" r:id="rId43"/>
    <p:sldId id="693" r:id="rId44"/>
    <p:sldId id="695" r:id="rId45"/>
    <p:sldId id="698" r:id="rId46"/>
  </p:sldIdLst>
  <p:sldSz cx="9144000" cy="6858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a:srgbClr val="FF6600"/>
    <a:srgbClr val="3028D8"/>
    <a:srgbClr val="CC0000"/>
    <a:srgbClr val="000000"/>
    <a:srgbClr val="7F4D62"/>
    <a:srgbClr val="B8144B"/>
    <a:srgbClr val="BD0F5A"/>
    <a:srgbClr val="BB114A"/>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67896" autoAdjust="0"/>
  </p:normalViewPr>
  <p:slideViewPr>
    <p:cSldViewPr>
      <p:cViewPr varScale="1">
        <p:scale>
          <a:sx n="59" d="100"/>
          <a:sy n="59" d="100"/>
        </p:scale>
        <p:origin x="1896" y="67"/>
      </p:cViewPr>
      <p:guideLst>
        <p:guide orient="horz" pos="2160"/>
        <p:guide pos="2880"/>
      </p:guideLst>
    </p:cSldViewPr>
  </p:slideViewPr>
  <p:outlineViewPr>
    <p:cViewPr>
      <p:scale>
        <a:sx n="33" d="100"/>
        <a:sy n="33" d="100"/>
      </p:scale>
      <p:origin x="0" y="-173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28" d="100"/>
          <a:sy n="128" d="100"/>
        </p:scale>
        <p:origin x="2172" y="13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38372" cy="464183"/>
          </a:xfrm>
          <a:prstGeom prst="rect">
            <a:avLst/>
          </a:prstGeom>
          <a:noFill/>
          <a:ln w="9525">
            <a:noFill/>
            <a:miter lim="800000"/>
            <a:headEnd/>
            <a:tailEnd/>
          </a:ln>
          <a:effectLst/>
        </p:spPr>
        <p:txBody>
          <a:bodyPr vert="horz" wrap="square" lIns="93181" tIns="46591" rIns="93181" bIns="46591" numCol="1" anchor="t" anchorCtr="0" compatLnSpc="1">
            <a:prstTxWarp prst="textNoShape">
              <a:avLst/>
            </a:prstTxWarp>
          </a:bodyPr>
          <a:lstStyle>
            <a:lvl1pPr defTabSz="932415">
              <a:defRPr sz="1200">
                <a:latin typeface="Tahoma" charset="0"/>
              </a:defRPr>
            </a:lvl1pPr>
          </a:lstStyle>
          <a:p>
            <a:pPr>
              <a:defRPr/>
            </a:pPr>
            <a:r>
              <a:rPr lang="en-US" dirty="0"/>
              <a:t>Understanding F&amp;A Rates</a:t>
            </a:r>
          </a:p>
        </p:txBody>
      </p:sp>
      <p:sp>
        <p:nvSpPr>
          <p:cNvPr id="130051" name="Rectangle 3"/>
          <p:cNvSpPr>
            <a:spLocks noGrp="1" noChangeArrowheads="1"/>
          </p:cNvSpPr>
          <p:nvPr>
            <p:ph type="dt" sz="quarter" idx="1"/>
          </p:nvPr>
        </p:nvSpPr>
        <p:spPr bwMode="auto">
          <a:xfrm>
            <a:off x="3972030" y="0"/>
            <a:ext cx="3038371" cy="464183"/>
          </a:xfrm>
          <a:prstGeom prst="rect">
            <a:avLst/>
          </a:prstGeom>
          <a:noFill/>
          <a:ln w="9525">
            <a:noFill/>
            <a:miter lim="800000"/>
            <a:headEnd/>
            <a:tailEnd/>
          </a:ln>
          <a:effectLst/>
        </p:spPr>
        <p:txBody>
          <a:bodyPr vert="horz" wrap="square" lIns="93181" tIns="46591" rIns="93181" bIns="46591" numCol="1" anchor="t" anchorCtr="0" compatLnSpc="1">
            <a:prstTxWarp prst="textNoShape">
              <a:avLst/>
            </a:prstTxWarp>
          </a:bodyPr>
          <a:lstStyle>
            <a:lvl1pPr algn="r" defTabSz="932415">
              <a:defRPr sz="1200">
                <a:latin typeface="Tahoma" charset="0"/>
              </a:defRPr>
            </a:lvl1pPr>
          </a:lstStyle>
          <a:p>
            <a:pPr>
              <a:defRPr/>
            </a:pPr>
            <a:endParaRPr lang="en-US" dirty="0"/>
          </a:p>
        </p:txBody>
      </p:sp>
      <p:sp>
        <p:nvSpPr>
          <p:cNvPr id="130052" name="Rectangle 4"/>
          <p:cNvSpPr>
            <a:spLocks noGrp="1" noChangeArrowheads="1"/>
          </p:cNvSpPr>
          <p:nvPr>
            <p:ph type="ftr" sz="quarter" idx="2"/>
          </p:nvPr>
        </p:nvSpPr>
        <p:spPr bwMode="auto">
          <a:xfrm>
            <a:off x="0" y="8832217"/>
            <a:ext cx="3038372" cy="464183"/>
          </a:xfrm>
          <a:prstGeom prst="rect">
            <a:avLst/>
          </a:prstGeom>
          <a:noFill/>
          <a:ln w="9525">
            <a:noFill/>
            <a:miter lim="800000"/>
            <a:headEnd/>
            <a:tailEnd/>
          </a:ln>
          <a:effectLst/>
        </p:spPr>
        <p:txBody>
          <a:bodyPr vert="horz" wrap="square" lIns="93181" tIns="46591" rIns="93181" bIns="46591" numCol="1" anchor="b" anchorCtr="0" compatLnSpc="1">
            <a:prstTxWarp prst="textNoShape">
              <a:avLst/>
            </a:prstTxWarp>
          </a:bodyPr>
          <a:lstStyle>
            <a:lvl1pPr defTabSz="932415">
              <a:defRPr sz="1200">
                <a:latin typeface="Tahoma" charset="0"/>
              </a:defRPr>
            </a:lvl1pPr>
          </a:lstStyle>
          <a:p>
            <a:pPr>
              <a:defRPr/>
            </a:pPr>
            <a:r>
              <a:rPr lang="en-US" dirty="0" smtClean="0"/>
              <a:t>September 7, 2017</a:t>
            </a:r>
            <a:endParaRPr lang="en-US" dirty="0"/>
          </a:p>
        </p:txBody>
      </p:sp>
      <p:sp>
        <p:nvSpPr>
          <p:cNvPr id="130053" name="Rectangle 5"/>
          <p:cNvSpPr>
            <a:spLocks noGrp="1" noChangeArrowheads="1"/>
          </p:cNvSpPr>
          <p:nvPr>
            <p:ph type="sldNum" sz="quarter" idx="3"/>
          </p:nvPr>
        </p:nvSpPr>
        <p:spPr bwMode="auto">
          <a:xfrm>
            <a:off x="3972030" y="8832217"/>
            <a:ext cx="3038371" cy="464183"/>
          </a:xfrm>
          <a:prstGeom prst="rect">
            <a:avLst/>
          </a:prstGeom>
          <a:noFill/>
          <a:ln w="9525">
            <a:noFill/>
            <a:miter lim="800000"/>
            <a:headEnd/>
            <a:tailEnd/>
          </a:ln>
          <a:effectLst/>
        </p:spPr>
        <p:txBody>
          <a:bodyPr vert="horz" wrap="square" lIns="93181" tIns="46591" rIns="93181" bIns="46591" numCol="1" anchor="b" anchorCtr="0" compatLnSpc="1">
            <a:prstTxWarp prst="textNoShape">
              <a:avLst/>
            </a:prstTxWarp>
          </a:bodyPr>
          <a:lstStyle>
            <a:lvl1pPr algn="r" defTabSz="932415">
              <a:defRPr sz="1200">
                <a:latin typeface="Tahoma" charset="0"/>
              </a:defRPr>
            </a:lvl1pPr>
          </a:lstStyle>
          <a:p>
            <a:pPr>
              <a:defRPr/>
            </a:pPr>
            <a:fld id="{8DE3CE4E-A6B2-4978-834C-41C802935F6E}" type="slidenum">
              <a:rPr lang="en-US"/>
              <a:pPr>
                <a:defRPr/>
              </a:pPr>
              <a:t>‹#›</a:t>
            </a:fld>
            <a:endParaRPr lang="en-US" dirty="0"/>
          </a:p>
        </p:txBody>
      </p:sp>
    </p:spTree>
    <p:extLst>
      <p:ext uri="{BB962C8B-B14F-4D97-AF65-F5344CB8AC3E}">
        <p14:creationId xmlns:p14="http://schemas.microsoft.com/office/powerpoint/2010/main" val="852337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038372" cy="464183"/>
          </a:xfrm>
          <a:prstGeom prst="rect">
            <a:avLst/>
          </a:prstGeom>
          <a:noFill/>
          <a:ln w="9525">
            <a:noFill/>
            <a:miter lim="800000"/>
            <a:headEnd/>
            <a:tailEnd/>
          </a:ln>
          <a:effectLst/>
        </p:spPr>
        <p:txBody>
          <a:bodyPr vert="horz" wrap="square" lIns="93181" tIns="46591" rIns="93181" bIns="46591" numCol="1" anchor="t" anchorCtr="0" compatLnSpc="1">
            <a:prstTxWarp prst="textNoShape">
              <a:avLst/>
            </a:prstTxWarp>
          </a:bodyPr>
          <a:lstStyle>
            <a:lvl1pPr defTabSz="932415">
              <a:defRPr sz="1200">
                <a:latin typeface="Tahoma" charset="0"/>
              </a:defRPr>
            </a:lvl1pPr>
          </a:lstStyle>
          <a:p>
            <a:pPr>
              <a:defRPr/>
            </a:pPr>
            <a:r>
              <a:rPr lang="en-US" dirty="0"/>
              <a:t>Understanding F&amp;A Rates</a:t>
            </a:r>
          </a:p>
        </p:txBody>
      </p:sp>
      <p:sp>
        <p:nvSpPr>
          <p:cNvPr id="132099" name="Rectangle 3"/>
          <p:cNvSpPr>
            <a:spLocks noGrp="1" noChangeArrowheads="1"/>
          </p:cNvSpPr>
          <p:nvPr>
            <p:ph type="dt" idx="1"/>
          </p:nvPr>
        </p:nvSpPr>
        <p:spPr bwMode="auto">
          <a:xfrm>
            <a:off x="3972030" y="0"/>
            <a:ext cx="3038371" cy="464183"/>
          </a:xfrm>
          <a:prstGeom prst="rect">
            <a:avLst/>
          </a:prstGeom>
          <a:noFill/>
          <a:ln w="9525">
            <a:noFill/>
            <a:miter lim="800000"/>
            <a:headEnd/>
            <a:tailEnd/>
          </a:ln>
          <a:effectLst/>
        </p:spPr>
        <p:txBody>
          <a:bodyPr vert="horz" wrap="square" lIns="93181" tIns="46591" rIns="93181" bIns="46591" numCol="1" anchor="t" anchorCtr="0" compatLnSpc="1">
            <a:prstTxWarp prst="textNoShape">
              <a:avLst/>
            </a:prstTxWarp>
          </a:bodyPr>
          <a:lstStyle>
            <a:lvl1pPr algn="r" defTabSz="932415">
              <a:defRPr sz="1200">
                <a:latin typeface="Tahoma" charset="0"/>
              </a:defRPr>
            </a:lvl1pPr>
          </a:lstStyle>
          <a:p>
            <a:pPr>
              <a:defRPr/>
            </a:pPr>
            <a:endParaRPr lang="en-US" dirty="0"/>
          </a:p>
        </p:txBody>
      </p:sp>
      <p:sp>
        <p:nvSpPr>
          <p:cNvPr id="56324"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935252" y="4414518"/>
            <a:ext cx="5139898" cy="4184017"/>
          </a:xfrm>
          <a:prstGeom prst="rect">
            <a:avLst/>
          </a:prstGeom>
          <a:noFill/>
          <a:ln w="9525">
            <a:noFill/>
            <a:miter lim="800000"/>
            <a:headEnd/>
            <a:tailEnd/>
          </a:ln>
          <a:effectLst/>
        </p:spPr>
        <p:txBody>
          <a:bodyPr vert="horz" wrap="square" lIns="93181" tIns="46591" rIns="93181" bIns="465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2102" name="Rectangle 6"/>
          <p:cNvSpPr>
            <a:spLocks noGrp="1" noChangeArrowheads="1"/>
          </p:cNvSpPr>
          <p:nvPr>
            <p:ph type="ftr" sz="quarter" idx="4"/>
          </p:nvPr>
        </p:nvSpPr>
        <p:spPr bwMode="auto">
          <a:xfrm>
            <a:off x="0" y="8832217"/>
            <a:ext cx="3038372" cy="464183"/>
          </a:xfrm>
          <a:prstGeom prst="rect">
            <a:avLst/>
          </a:prstGeom>
          <a:noFill/>
          <a:ln w="9525">
            <a:noFill/>
            <a:miter lim="800000"/>
            <a:headEnd/>
            <a:tailEnd/>
          </a:ln>
          <a:effectLst/>
        </p:spPr>
        <p:txBody>
          <a:bodyPr vert="horz" wrap="square" lIns="93181" tIns="46591" rIns="93181" bIns="46591" numCol="1" anchor="b" anchorCtr="0" compatLnSpc="1">
            <a:prstTxWarp prst="textNoShape">
              <a:avLst/>
            </a:prstTxWarp>
          </a:bodyPr>
          <a:lstStyle>
            <a:lvl1pPr defTabSz="932415">
              <a:defRPr sz="1200">
                <a:latin typeface="Tahoma" charset="0"/>
              </a:defRPr>
            </a:lvl1pPr>
          </a:lstStyle>
          <a:p>
            <a:pPr>
              <a:defRPr/>
            </a:pPr>
            <a:r>
              <a:rPr lang="en-US" dirty="0" smtClean="0"/>
              <a:t>September 7, 2017</a:t>
            </a:r>
            <a:endParaRPr lang="en-US" dirty="0"/>
          </a:p>
        </p:txBody>
      </p:sp>
      <p:sp>
        <p:nvSpPr>
          <p:cNvPr id="132103" name="Rectangle 7"/>
          <p:cNvSpPr>
            <a:spLocks noGrp="1" noChangeArrowheads="1"/>
          </p:cNvSpPr>
          <p:nvPr>
            <p:ph type="sldNum" sz="quarter" idx="5"/>
          </p:nvPr>
        </p:nvSpPr>
        <p:spPr bwMode="auto">
          <a:xfrm>
            <a:off x="3972030" y="8832217"/>
            <a:ext cx="3038371" cy="464183"/>
          </a:xfrm>
          <a:prstGeom prst="rect">
            <a:avLst/>
          </a:prstGeom>
          <a:noFill/>
          <a:ln w="9525">
            <a:noFill/>
            <a:miter lim="800000"/>
            <a:headEnd/>
            <a:tailEnd/>
          </a:ln>
          <a:effectLst/>
        </p:spPr>
        <p:txBody>
          <a:bodyPr vert="horz" wrap="square" lIns="93181" tIns="46591" rIns="93181" bIns="46591" numCol="1" anchor="b" anchorCtr="0" compatLnSpc="1">
            <a:prstTxWarp prst="textNoShape">
              <a:avLst/>
            </a:prstTxWarp>
          </a:bodyPr>
          <a:lstStyle>
            <a:lvl1pPr algn="r" defTabSz="932415">
              <a:defRPr sz="1200">
                <a:latin typeface="Tahoma" charset="0"/>
              </a:defRPr>
            </a:lvl1pPr>
          </a:lstStyle>
          <a:p>
            <a:pPr>
              <a:defRPr/>
            </a:pPr>
            <a:fld id="{4B10CD57-ED5E-4C32-A4DC-DCB5467EB2D3}" type="slidenum">
              <a:rPr lang="en-US"/>
              <a:pPr>
                <a:defRPr/>
              </a:pPr>
              <a:t>‹#›</a:t>
            </a:fld>
            <a:endParaRPr lang="en-US" dirty="0"/>
          </a:p>
        </p:txBody>
      </p:sp>
    </p:spTree>
    <p:extLst>
      <p:ext uri="{BB962C8B-B14F-4D97-AF65-F5344CB8AC3E}">
        <p14:creationId xmlns:p14="http://schemas.microsoft.com/office/powerpoint/2010/main" val="368619404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Understanding F&amp;A Rates</a:t>
            </a:r>
            <a:endParaRPr lang="en-US" dirty="0"/>
          </a:p>
        </p:txBody>
      </p:sp>
      <p:sp>
        <p:nvSpPr>
          <p:cNvPr id="5" name="Footer Placeholder 4"/>
          <p:cNvSpPr>
            <a:spLocks noGrp="1"/>
          </p:cNvSpPr>
          <p:nvPr>
            <p:ph type="ftr" sz="quarter" idx="11"/>
          </p:nvPr>
        </p:nvSpPr>
        <p:spPr/>
        <p:txBody>
          <a:bodyPr/>
          <a:lstStyle/>
          <a:p>
            <a:pPr>
              <a:defRPr/>
            </a:pPr>
            <a:r>
              <a:rPr lang="en-US" dirty="0" smtClean="0"/>
              <a:t>September 7, 2017</a:t>
            </a:r>
            <a:endParaRPr lang="en-US" dirty="0"/>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pPr>
                <a:defRPr/>
              </a:pPr>
              <a:t>1</a:t>
            </a:fld>
            <a:endParaRPr lang="en-US" dirty="0"/>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122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6669"/>
            <a:ext cx="6096000" cy="4729481"/>
          </a:xfrm>
        </p:spPr>
        <p:txBody>
          <a:bodyPr/>
          <a:lstStyle/>
          <a:p>
            <a:endParaRPr lang="en-US"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10</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973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ITC Franklin Gothic Std Bk Cp"/>
              </a:rPr>
              <a:t>There are four bases that represent the major functions of the University.  </a:t>
            </a:r>
          </a:p>
          <a:p>
            <a:endParaRPr lang="en-US" altLang="en-US" sz="600" dirty="0" smtClean="0">
              <a:latin typeface="ITC Franklin Gothic Std Bk Cp"/>
            </a:endParaRPr>
          </a:p>
          <a:p>
            <a:r>
              <a:rPr lang="en-US" altLang="en-US" sz="1200" dirty="0" smtClean="0">
                <a:latin typeface="ITC Franklin Gothic Std Bk Cp"/>
              </a:rPr>
              <a:t>They are </a:t>
            </a:r>
            <a:r>
              <a:rPr lang="en-US" altLang="en-US" sz="1200" b="1" dirty="0" smtClean="0">
                <a:latin typeface="ITC Franklin Gothic Std Bk Cp"/>
              </a:rPr>
              <a:t>Instruction</a:t>
            </a:r>
            <a:r>
              <a:rPr lang="en-US" altLang="en-US" sz="1200" dirty="0" smtClean="0">
                <a:latin typeface="ITC Franklin Gothic Std Bk Cp"/>
              </a:rPr>
              <a:t>, which includes sponsored instruction in the rare instances that we have any, </a:t>
            </a:r>
            <a:r>
              <a:rPr lang="en-US" altLang="en-US" sz="1200" b="1" dirty="0" smtClean="0">
                <a:latin typeface="ITC Franklin Gothic Std Bk Cp"/>
              </a:rPr>
              <a:t>Organized Research</a:t>
            </a:r>
            <a:r>
              <a:rPr lang="en-US" altLang="en-US" sz="1200" dirty="0" smtClean="0">
                <a:latin typeface="ITC Franklin Gothic Std Bk Cp"/>
              </a:rPr>
              <a:t>, </a:t>
            </a:r>
            <a:r>
              <a:rPr lang="en-US" altLang="en-US" sz="1200" b="1" dirty="0" smtClean="0">
                <a:latin typeface="ITC Franklin Gothic Std Bk Cp"/>
              </a:rPr>
              <a:t>OSA</a:t>
            </a:r>
            <a:r>
              <a:rPr lang="en-US" altLang="en-US" sz="1200" dirty="0" smtClean="0">
                <a:latin typeface="ITC Franklin Gothic Std Bk Cp"/>
              </a:rPr>
              <a:t>, which is sponsored programs that are not SI or </a:t>
            </a:r>
            <a:r>
              <a:rPr lang="en-US" altLang="en-US" sz="1200" dirty="0" err="1" smtClean="0">
                <a:latin typeface="ITC Franklin Gothic Std Bk Cp"/>
              </a:rPr>
              <a:t>OR</a:t>
            </a:r>
            <a:r>
              <a:rPr lang="en-US" altLang="en-US" sz="1200" dirty="0" smtClean="0">
                <a:latin typeface="ITC Franklin Gothic Std Bk Cp"/>
              </a:rPr>
              <a:t>, and </a:t>
            </a:r>
            <a:r>
              <a:rPr lang="en-US" altLang="en-US" sz="1200" b="1" dirty="0" smtClean="0">
                <a:latin typeface="ITC Franklin Gothic Std Bk Cp"/>
              </a:rPr>
              <a:t>OIA</a:t>
            </a:r>
            <a:r>
              <a:rPr lang="en-US" altLang="en-US" sz="1200" dirty="0" smtClean="0">
                <a:latin typeface="ITC Franklin Gothic Std Bk Cp"/>
              </a:rPr>
              <a:t>.</a:t>
            </a:r>
          </a:p>
          <a:p>
            <a:endParaRPr lang="en-US" altLang="en-US" sz="400" dirty="0" smtClean="0">
              <a:latin typeface="ITC Franklin Gothic Std Bk Cp"/>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ITC Franklin Gothic Std Bk Cp"/>
              </a:rPr>
              <a:t>Instruction includes Sponsored instruction/training and Departmental research. </a:t>
            </a:r>
            <a:r>
              <a:rPr lang="en-US" altLang="en-US" dirty="0" smtClean="0">
                <a:latin typeface="ITC Franklin Gothic Std Bk Cp"/>
              </a:rPr>
              <a:t>Departmental research is research that is paid for by departmental money.  Generally, the funds are not won through a bidding process comparable to sponsored grants, do not require rigorous reporting on progress and expenditures, nor publication of results.  Often these funds provide bridge, gap, interim, or start-up support for a PI. </a:t>
            </a:r>
            <a:r>
              <a:rPr lang="en-US" altLang="en-US" sz="1200" dirty="0" smtClean="0">
                <a:latin typeface="ITC Franklin Gothic Std Bk Cp"/>
              </a:rPr>
              <a:t>DR is research is usually funded by F&amp;A recoveries or other departmental funds, such as gift money. </a:t>
            </a:r>
          </a:p>
          <a:p>
            <a:endParaRPr lang="en-US" altLang="en-US" sz="400" dirty="0" smtClean="0">
              <a:latin typeface="ITC Franklin Gothic Std Bk Cp"/>
            </a:endParaRPr>
          </a:p>
          <a:p>
            <a:r>
              <a:rPr lang="en-US" altLang="en-US" sz="1200" dirty="0" smtClean="0">
                <a:latin typeface="ITC Franklin Gothic Std Bk Cp"/>
              </a:rPr>
              <a:t>OR has three components: SR (</a:t>
            </a:r>
            <a:r>
              <a:rPr lang="en-US" altLang="en-US" sz="1200" u="sng" dirty="0" smtClean="0">
                <a:latin typeface="ITC Franklin Gothic Std Bk Cp"/>
              </a:rPr>
              <a:t>s</a:t>
            </a:r>
            <a:r>
              <a:rPr lang="en-US" altLang="en-US" sz="1200" dirty="0" smtClean="0">
                <a:latin typeface="ITC Franklin Gothic Std Bk Cp"/>
              </a:rPr>
              <a:t>ponsored </a:t>
            </a:r>
            <a:r>
              <a:rPr lang="en-US" altLang="en-US" sz="1200" u="sng" dirty="0" smtClean="0">
                <a:latin typeface="ITC Franklin Gothic Std Bk Cp"/>
              </a:rPr>
              <a:t>r</a:t>
            </a:r>
            <a:r>
              <a:rPr lang="en-US" altLang="en-US" sz="1200" dirty="0" smtClean="0">
                <a:latin typeface="ITC Franklin Gothic Std Bk Cp"/>
              </a:rPr>
              <a:t>esearch) and RT (</a:t>
            </a:r>
            <a:r>
              <a:rPr lang="en-US" altLang="en-US" sz="1200" u="sng" dirty="0" smtClean="0">
                <a:latin typeface="ITC Franklin Gothic Std Bk Cp"/>
              </a:rPr>
              <a:t>r</a:t>
            </a:r>
            <a:r>
              <a:rPr lang="en-US" altLang="en-US" sz="1200" dirty="0" smtClean="0">
                <a:latin typeface="ITC Franklin Gothic Std Bk Cp"/>
              </a:rPr>
              <a:t>esearch </a:t>
            </a:r>
            <a:r>
              <a:rPr lang="en-US" altLang="en-US" sz="1200" u="sng" dirty="0" smtClean="0">
                <a:latin typeface="ITC Franklin Gothic Std Bk Cp"/>
              </a:rPr>
              <a:t>t</a:t>
            </a:r>
            <a:r>
              <a:rPr lang="en-US" altLang="en-US" sz="1200" dirty="0" smtClean="0">
                <a:latin typeface="ITC Franklin Gothic Std Bk Cp"/>
              </a:rPr>
              <a:t>raining), and UR (</a:t>
            </a:r>
            <a:r>
              <a:rPr lang="en-US" altLang="en-US" sz="1200" u="sng" dirty="0" smtClean="0">
                <a:latin typeface="ITC Franklin Gothic Std Bk Cp"/>
              </a:rPr>
              <a:t>u</a:t>
            </a:r>
            <a:r>
              <a:rPr lang="en-US" altLang="en-US" sz="1200" dirty="0" smtClean="0">
                <a:latin typeface="ITC Franklin Gothic Std Bk Cp"/>
              </a:rPr>
              <a:t>niversity </a:t>
            </a:r>
            <a:r>
              <a:rPr lang="en-US" altLang="en-US" sz="1200" u="sng" dirty="0" smtClean="0">
                <a:latin typeface="ITC Franklin Gothic Std Bk Cp"/>
              </a:rPr>
              <a:t>r</a:t>
            </a:r>
            <a:r>
              <a:rPr lang="en-US" altLang="en-US" sz="1200" dirty="0" smtClean="0">
                <a:latin typeface="ITC Franklin Gothic Std Bk Cp"/>
              </a:rPr>
              <a:t>esearch).  UR is internally-funded projects that must be applied for in a manner similar to externally-sponsored projects, there also is usually a reporting requirement.  </a:t>
            </a:r>
          </a:p>
          <a:p>
            <a:endParaRPr lang="en-US" altLang="en-US" sz="400" dirty="0" smtClean="0">
              <a:latin typeface="ITC Franklin Gothic Std Bk Cp"/>
            </a:endParaRPr>
          </a:p>
          <a:p>
            <a:r>
              <a:rPr lang="en-US" altLang="en-US" sz="1200" dirty="0" smtClean="0">
                <a:latin typeface="ITC Franklin Gothic Std Bk Cp"/>
              </a:rPr>
              <a:t>Cost sharing is also part of the OR base because the federal guidance directs us to add cost share to the denominator. </a:t>
            </a:r>
          </a:p>
          <a:p>
            <a:r>
              <a:rPr lang="en-US" altLang="en-US" sz="1200" dirty="0" smtClean="0">
                <a:latin typeface="ITC Franklin Gothic Std Bk Cp"/>
              </a:rPr>
              <a:t>Remember that the F&amp;A rate is a fraction.  The base is the bottom part of the fraction.  When the denominator increases, the rate goes down.  </a:t>
            </a:r>
          </a:p>
          <a:p>
            <a:endParaRPr lang="en-US" altLang="en-US" sz="400" dirty="0" smtClean="0">
              <a:latin typeface="ITC Franklin Gothic Std Bk Cp"/>
            </a:endParaRPr>
          </a:p>
          <a:p>
            <a:r>
              <a:rPr lang="en-US" altLang="en-US" sz="1200" dirty="0" smtClean="0">
                <a:latin typeface="ITC Franklin Gothic Std Bk Cp"/>
              </a:rPr>
              <a:t>Not only </a:t>
            </a:r>
            <a:r>
              <a:rPr lang="en-US" altLang="en-US" dirty="0" smtClean="0">
                <a:latin typeface="ITC Franklin Gothic Std Bk Cp"/>
              </a:rPr>
              <a:t>does cost share lower our F&amp;A rate for all grants, but we </a:t>
            </a:r>
            <a:r>
              <a:rPr lang="en-US" altLang="en-US" sz="1200" dirty="0" smtClean="0">
                <a:latin typeface="ITC Franklin Gothic Std Bk Cp"/>
              </a:rPr>
              <a:t>provide cost share free of charge to the grant and we can’t collect F&amp;A on cost share.</a:t>
            </a:r>
            <a:endParaRPr lang="en-US" altLang="en-US" sz="600" dirty="0" smtClean="0">
              <a:latin typeface="ITC Franklin Gothic Std Bk Cp"/>
            </a:endParaRPr>
          </a:p>
          <a:p>
            <a:r>
              <a:rPr lang="en-US" altLang="en-US" sz="1200" b="1" dirty="0" smtClean="0">
                <a:latin typeface="ITC Franklin Gothic Std Bk Cp"/>
              </a:rPr>
              <a:t>This is part of why we don’t like cost sharing – it decreases our F&amp;A rate.</a:t>
            </a:r>
            <a:r>
              <a:rPr lang="en-US" altLang="en-US" sz="1200" dirty="0" smtClean="0">
                <a:latin typeface="ITC Franklin Gothic Std Bk Cp"/>
              </a:rPr>
              <a:t>  </a:t>
            </a:r>
          </a:p>
          <a:p>
            <a:endParaRPr lang="en-US" altLang="en-US" sz="600" dirty="0" smtClean="0">
              <a:latin typeface="ITC Franklin Gothic Std Bk Cp"/>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baseline="0" dirty="0" smtClean="0">
                <a:latin typeface="ITC Franklin Gothic Std Bk Cp"/>
              </a:rPr>
              <a:t>OSA is Other Sponsored Activities and includes all sponsored work that is not classified as sponsored instruction or organized research. </a:t>
            </a:r>
            <a:r>
              <a:rPr lang="en-US" sz="800" dirty="0" smtClean="0">
                <a:solidFill>
                  <a:schemeClr val="tx2">
                    <a:lumMod val="75000"/>
                  </a:schemeClr>
                </a:solidFill>
                <a:latin typeface="ITC Franklin Gothic Std Bk Cp"/>
              </a:rPr>
              <a:t>These projects are typically conducted by non-science departments (History, Batten School, Architecture, Darden, Law, the Diversity Office, foreign languages, etc.) and do not require usage of specialized lab spaces or heavier utilities.</a:t>
            </a:r>
            <a:endParaRPr lang="en-US" altLang="en-US" sz="800" dirty="0" smtClean="0">
              <a:latin typeface="ITC Franklin Gothic Std Bk Cp"/>
            </a:endParaRPr>
          </a:p>
          <a:p>
            <a:endParaRPr lang="en-US" altLang="en-US" sz="800" dirty="0" smtClean="0">
              <a:latin typeface="ITC Franklin Gothic Std Bk Cp"/>
            </a:endParaRPr>
          </a:p>
          <a:p>
            <a:r>
              <a:rPr lang="en-US" altLang="en-US" sz="800" dirty="0" smtClean="0">
                <a:latin typeface="ITC Franklin Gothic Std Bk Cp"/>
              </a:rPr>
              <a:t>OIA is Other Institutional Activities which includes non-sponsored community service, fundraising,</a:t>
            </a:r>
            <a:r>
              <a:rPr lang="en-US" altLang="en-US" sz="800" baseline="0" dirty="0" smtClean="0">
                <a:latin typeface="ITC Franklin Gothic Std Bk Cp"/>
              </a:rPr>
              <a:t> lobbying, public relations, and auxiliaries.</a:t>
            </a:r>
          </a:p>
          <a:p>
            <a:endParaRPr lang="en-US" altLang="en-US" sz="100" baseline="0" dirty="0" smtClean="0">
              <a:latin typeface="ITC Franklin Gothic Std Bk Cp"/>
            </a:endParaRPr>
          </a:p>
          <a:p>
            <a:r>
              <a:rPr lang="en-US" altLang="en-US" sz="600" dirty="0" smtClean="0">
                <a:latin typeface="ITC Franklin Gothic Std Bk Cp"/>
              </a:rPr>
              <a:t>***</a:t>
            </a:r>
            <a:endParaRPr lang="en-US" altLang="en-US" sz="600" dirty="0" smtClean="0">
              <a:latin typeface="ITC Franklin Gothic Std Bk Cp"/>
            </a:endParaRPr>
          </a:p>
          <a:p>
            <a:r>
              <a:rPr lang="en-US" b="1" dirty="0" smtClean="0">
                <a:solidFill>
                  <a:srgbClr val="FF0000"/>
                </a:solidFill>
                <a:latin typeface="ITC Franklin Gothic Std Bk Cp"/>
              </a:rPr>
              <a:t>Write these down:</a:t>
            </a:r>
          </a:p>
          <a:p>
            <a:r>
              <a:rPr lang="en-US" b="1" dirty="0" smtClean="0">
                <a:solidFill>
                  <a:srgbClr val="FF0000"/>
                </a:solidFill>
                <a:latin typeface="ITC Franklin Gothic Std Bk Cp"/>
              </a:rPr>
              <a:t>App III A.1.a(2) “Departmental research means research, development and scholarly activities that are not organized research and, consequently, are not separately budgeted and accounted for.”</a:t>
            </a:r>
          </a:p>
          <a:p>
            <a:endParaRPr lang="en-US" sz="600" b="1" dirty="0" smtClean="0">
              <a:solidFill>
                <a:srgbClr val="FF0000"/>
              </a:solidFill>
              <a:latin typeface="ITC Franklin Gothic Std Bk Cp"/>
            </a:endParaRPr>
          </a:p>
          <a:p>
            <a:r>
              <a:rPr lang="en-US" b="1" dirty="0" smtClean="0">
                <a:solidFill>
                  <a:srgbClr val="FF0000"/>
                </a:solidFill>
                <a:latin typeface="ITC Franklin Gothic Std Bk Cp"/>
              </a:rPr>
              <a:t>App III A.1.b(2) “University research means all research and development activities that are separately budgeted and accounted for by the institution under an internal application of institutional funds.”</a:t>
            </a:r>
          </a:p>
          <a:p>
            <a:endParaRPr lang="en-US" sz="600" dirty="0" smtClean="0">
              <a:solidFill>
                <a:srgbClr val="FF0000"/>
              </a:solidFill>
              <a:latin typeface="ITC Franklin Gothic Std Bk Cp"/>
            </a:endParaRPr>
          </a:p>
          <a:p>
            <a:r>
              <a:rPr lang="en-US" b="1" dirty="0" smtClean="0">
                <a:solidFill>
                  <a:srgbClr val="FF0000"/>
                </a:solidFill>
                <a:latin typeface="ITC Franklin Gothic Std Bk Cp"/>
              </a:rPr>
              <a:t>App III A.1.d OIA includes residence halls, dining halls, student unions, intercollegiate athletics, bookstores, chapels, public museums, and other similar auxiliary enterprises.  OIA also includes the costs which are unallowable to sponsored agreements.</a:t>
            </a:r>
          </a:p>
          <a:p>
            <a:endParaRPr lang="en-US" sz="1200" b="1" dirty="0" smtClean="0">
              <a:solidFill>
                <a:srgbClr val="CC0000"/>
              </a:solidFill>
            </a:endParaRPr>
          </a:p>
          <a:p>
            <a:r>
              <a:rPr lang="en-US" altLang="en-US" sz="1200" dirty="0" smtClean="0">
                <a:latin typeface="ITC Franklin Gothic Std Bk Cp"/>
              </a:rPr>
              <a:t>The bases are broadly defined by 2 CFR 200, Appendix III (formerly OMB Circular A-21) and specifically defined as submitted in our F&amp;A Rate Proposal. </a:t>
            </a: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11</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081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ITC Franklin Gothic Std Bk Cp"/>
              </a:rPr>
              <a:t>For Subcontracts UVa grants to another entity, such as a university or research institute, F&amp;A is charged on only the first $25,000 for the ENTIRE period of the subcontract.</a:t>
            </a:r>
          </a:p>
          <a:p>
            <a:endParaRPr lang="en-US" sz="600" dirty="0" smtClean="0">
              <a:latin typeface="ITC Franklin Gothic Std Bk Cp"/>
            </a:endParaRPr>
          </a:p>
          <a:p>
            <a:pPr lvl="1"/>
            <a:r>
              <a:rPr lang="en-US" dirty="0" smtClean="0">
                <a:latin typeface="ITC Franklin Gothic Std Bk Cp"/>
              </a:rPr>
              <a:t>For example: a $1M multi-year subcontract, F&amp;A is charged only on the first $25,000.  No F&amp;A is charged on the remaining $975,000 direct costs of the subcontract.</a:t>
            </a:r>
          </a:p>
          <a:p>
            <a:endParaRPr lang="en-US" sz="600" dirty="0" smtClean="0">
              <a:latin typeface="ITC Franklin Gothic Std Bk Cp"/>
            </a:endParaRPr>
          </a:p>
          <a:p>
            <a:r>
              <a:rPr lang="en-US" dirty="0" smtClean="0">
                <a:latin typeface="ITC Franklin Gothic Std Bk Cp"/>
              </a:rPr>
              <a:t>If UVa is subcontracted to do work on a grant owned by another university, F&amp;A will be charged on all MTDC costs.</a:t>
            </a:r>
          </a:p>
          <a:p>
            <a:endParaRPr lang="en-US" dirty="0" smtClean="0">
              <a:latin typeface="ITC Franklin Gothic Std Bk Cp"/>
            </a:endParaRPr>
          </a:p>
          <a:p>
            <a:endParaRPr lang="en-US" sz="1000"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12</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243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ITC Franklin Gothic Std Bk Cp"/>
              </a:rPr>
              <a:t>F&amp;A </a:t>
            </a:r>
            <a:r>
              <a:rPr lang="en-US" dirty="0" smtClean="0">
                <a:latin typeface="ITC Franklin Gothic Std Bk Cp"/>
              </a:rPr>
              <a:t>cannot be recovered from expenditures that are for exclusions. </a:t>
            </a:r>
          </a:p>
          <a:p>
            <a:endParaRPr lang="en-US" sz="600" dirty="0" smtClean="0">
              <a:latin typeface="ITC Franklin Gothic Std Bk Cp"/>
            </a:endParaRPr>
          </a:p>
          <a:p>
            <a:r>
              <a:rPr lang="en-US" dirty="0" smtClean="0">
                <a:latin typeface="ITC Franklin Gothic Std Bk Cp"/>
              </a:rPr>
              <a:t>In my mind I compress this to 6 categories: subcontracts &gt;$25K, capital expenditures (equipment and capital), patient care, student aid (tuition remission and scholarships/fellowships), rent, and participant support costs (student and non-employee participants).</a:t>
            </a: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13</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0747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414519"/>
            <a:ext cx="5105400" cy="4417698"/>
          </a:xfrm>
        </p:spPr>
        <p:txBody>
          <a:bodyPr/>
          <a:lstStyle/>
          <a:p>
            <a:pPr marL="0" indent="0">
              <a:buFont typeface="Arial" panose="020B0604020202020204" pitchFamily="34" charset="0"/>
              <a:buNone/>
            </a:pPr>
            <a:r>
              <a:rPr lang="en-US" dirty="0">
                <a:latin typeface="ITC Franklin Gothic Std Bk Cp"/>
              </a:rPr>
              <a:t>Unallowable costs are not the same as exclusions.  </a:t>
            </a:r>
          </a:p>
          <a:p>
            <a:endParaRPr lang="en-US" sz="600" dirty="0" smtClean="0">
              <a:latin typeface="ITC Franklin Gothic Std Bk Cp"/>
            </a:endParaRPr>
          </a:p>
          <a:p>
            <a:r>
              <a:rPr lang="en-US" dirty="0">
                <a:latin typeface="ITC Franklin Gothic Std Bk Cp"/>
              </a:rPr>
              <a:t>F&amp;A is not charged on unallowable costs, but must be included in the base for calculating the rate.</a:t>
            </a:r>
          </a:p>
          <a:p>
            <a:endParaRPr lang="en-US" sz="600" dirty="0">
              <a:latin typeface="ITC Franklin Gothic Std Bk Cp"/>
            </a:endParaRPr>
          </a:p>
          <a:p>
            <a:r>
              <a:rPr lang="en-US" sz="1200" dirty="0" smtClean="0">
                <a:latin typeface="ITC Franklin Gothic Std Bk Cp"/>
              </a:rPr>
              <a:t>Unallowable costs related to research go into the OR base.  Unallowable costs related to OSA go into the OSA base.  All other unallowable costs go into OIA.  </a:t>
            </a:r>
          </a:p>
          <a:p>
            <a:endParaRPr lang="en-US" sz="600" dirty="0" smtClean="0">
              <a:latin typeface="ITC Franklin Gothic Std Bk Cp"/>
            </a:endParaRPr>
          </a:p>
          <a:p>
            <a:r>
              <a:rPr lang="en-US" sz="1200" dirty="0" smtClean="0">
                <a:latin typeface="ITC Franklin Gothic Std Bk Cp"/>
              </a:rPr>
              <a:t>Cost overruns are unallowable costs and therefore must be added to the base.</a:t>
            </a:r>
          </a:p>
          <a:p>
            <a:endParaRPr lang="en-US" sz="400" dirty="0" smtClean="0">
              <a:latin typeface="ITC Franklin Gothic Std Bk Cp"/>
            </a:endParaRPr>
          </a:p>
          <a:p>
            <a:r>
              <a:rPr lang="en-US" sz="1200" dirty="0" smtClean="0">
                <a:latin typeface="ITC Franklin Gothic Std Bk Cp"/>
              </a:rPr>
              <a:t>Cost sharing must be added to the base.</a:t>
            </a:r>
          </a:p>
          <a:p>
            <a:endParaRPr lang="en-US" sz="400" dirty="0" smtClean="0">
              <a:latin typeface="ITC Franklin Gothic Std Bk Cp"/>
            </a:endParaRPr>
          </a:p>
          <a:p>
            <a:r>
              <a:rPr lang="en-US" sz="1200" dirty="0" smtClean="0">
                <a:latin typeface="ITC Franklin Gothic Std Bk Cp"/>
              </a:rPr>
              <a:t>Every year since 1990, Congress has legislatively mandated a provision capping the direct salary that an individual may receive under an NIH grant.</a:t>
            </a:r>
          </a:p>
          <a:p>
            <a:r>
              <a:rPr lang="en-US" sz="1200" dirty="0" smtClean="0">
                <a:latin typeface="ITC Franklin Gothic Std Bk Cp"/>
              </a:rPr>
              <a:t>In essence, salaries over the NIH cap are unallowable and must be added to the base.</a:t>
            </a:r>
            <a:r>
              <a:rPr lang="en-US" sz="1200" baseline="0" dirty="0" smtClean="0">
                <a:latin typeface="ITC Franklin Gothic Std Bk Cp"/>
              </a:rPr>
              <a:t> </a:t>
            </a:r>
            <a:r>
              <a:rPr lang="en-US" sz="1200" b="1" dirty="0" smtClean="0">
                <a:solidFill>
                  <a:srgbClr val="FF0000"/>
                </a:solidFill>
                <a:latin typeface="ITC Franklin Gothic Std Bk Cp"/>
              </a:rPr>
              <a:t>Release Date:</a:t>
            </a:r>
            <a:r>
              <a:rPr lang="en-US" sz="1200" dirty="0" smtClean="0">
                <a:solidFill>
                  <a:srgbClr val="FF0000"/>
                </a:solidFill>
                <a:latin typeface="ITC Franklin Gothic Std Bk Cp"/>
              </a:rPr>
              <a:t> </a:t>
            </a:r>
            <a:r>
              <a:rPr lang="en-US" sz="1200" dirty="0" smtClean="0">
                <a:solidFill>
                  <a:srgbClr val="FF0000"/>
                </a:solidFill>
                <a:latin typeface="ITC Franklin Gothic Std Bk Cp"/>
              </a:rPr>
              <a:t>01/05/2020 </a:t>
            </a:r>
            <a:r>
              <a:rPr lang="en-US" sz="1200" dirty="0" smtClean="0">
                <a:solidFill>
                  <a:srgbClr val="FF0000"/>
                </a:solidFill>
                <a:latin typeface="ITC Franklin Gothic Std Bk Cp"/>
              </a:rPr>
              <a:t>$</a:t>
            </a:r>
            <a:r>
              <a:rPr lang="en-US" sz="1200" dirty="0" smtClean="0">
                <a:solidFill>
                  <a:srgbClr val="FF0000"/>
                </a:solidFill>
                <a:latin typeface="ITC Franklin Gothic Std Bk Cp"/>
              </a:rPr>
              <a:t>197,300.00</a:t>
            </a:r>
            <a:endParaRPr lang="en-US" sz="1200" dirty="0" smtClean="0">
              <a:solidFill>
                <a:srgbClr val="FF0000"/>
              </a:solidFill>
              <a:latin typeface="ITC Franklin Gothic Std Bk Cp"/>
            </a:endParaRPr>
          </a:p>
          <a:p>
            <a:endParaRPr lang="en-US" sz="400" dirty="0" smtClean="0">
              <a:latin typeface="ITC Franklin Gothic Std Bk Cp"/>
            </a:endParaRPr>
          </a:p>
          <a:p>
            <a:r>
              <a:rPr lang="en-US" sz="1200" dirty="0" smtClean="0">
                <a:latin typeface="ITC Franklin Gothic Std Bk Cp"/>
              </a:rPr>
              <a:t>Remember the F&amp;A rate is a fraction so when the denominator gets larger, the rate gets smaller.</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14</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9437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TC Franklin Gothic Std Bk Cp"/>
              </a:rPr>
              <a:t>We group costs in indirect pools because it would be a huge burden to track every </a:t>
            </a:r>
            <a:r>
              <a:rPr lang="en-US" dirty="0" smtClean="0">
                <a:latin typeface="ITC Franklin Gothic Std Bk Cp"/>
              </a:rPr>
              <a:t>square foot of a research lab or every sheet </a:t>
            </a:r>
            <a:r>
              <a:rPr lang="en-US" dirty="0">
                <a:latin typeface="ITC Franklin Gothic Std Bk Cp"/>
              </a:rPr>
              <a:t>of a pad of paper </a:t>
            </a:r>
            <a:r>
              <a:rPr lang="en-US" dirty="0" smtClean="0">
                <a:latin typeface="ITC Franklin Gothic Std Bk Cp"/>
              </a:rPr>
              <a:t>to map </a:t>
            </a:r>
            <a:r>
              <a:rPr lang="en-US" dirty="0">
                <a:latin typeface="ITC Franklin Gothic Std Bk Cp"/>
              </a:rPr>
              <a:t>directly to Instruction vs. OR vs. OSA vs. OIA.</a:t>
            </a:r>
          </a:p>
          <a:p>
            <a:endParaRPr lang="en-US" sz="600"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15</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702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latin typeface="ITC Franklin Gothic Std Bk Cp"/>
              </a:rPr>
              <a:t>Write this down:  App III B.6.b(2) “Items such as office supplies, postage, local telephone costs, and memberships shall normally be treated as F&amp;A costs”.</a:t>
            </a:r>
          </a:p>
          <a:p>
            <a:endParaRPr lang="en-US" sz="400" dirty="0" smtClean="0">
              <a:latin typeface="ITC Franklin Gothic Std Bk Cp"/>
            </a:endParaRPr>
          </a:p>
          <a:p>
            <a:r>
              <a:rPr lang="en-US" sz="1200" dirty="0" smtClean="0">
                <a:latin typeface="ITC Franklin Gothic Std Bk Cp"/>
              </a:rPr>
              <a:t>In general, these should not be charged directly to a grant.  Such costs generally should be paid with University funds, including </a:t>
            </a:r>
            <a:r>
              <a:rPr lang="en-US" sz="1200" dirty="0" smtClean="0">
                <a:latin typeface="ITC Franklin Gothic Std Bk Cp"/>
              </a:rPr>
              <a:t>F&amp;A monies.</a:t>
            </a:r>
            <a:endParaRPr lang="en-US" sz="1200" dirty="0" smtClean="0">
              <a:latin typeface="ITC Franklin Gothic Std Bk Cp"/>
            </a:endParaRPr>
          </a:p>
          <a:p>
            <a:endParaRPr lang="en-US" sz="400" dirty="0" smtClean="0">
              <a:latin typeface="ITC Franklin Gothic Std Bk Cp"/>
            </a:endParaRPr>
          </a:p>
          <a:p>
            <a:pPr marL="0" marR="0">
              <a:lnSpc>
                <a:spcPct val="107000"/>
              </a:lnSpc>
              <a:spcBef>
                <a:spcPts val="0"/>
              </a:spcBef>
              <a:spcAft>
                <a:spcPts val="1090"/>
              </a:spcAft>
            </a:pPr>
            <a:r>
              <a:rPr lang="en-US" sz="8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Facilities and Administrative Rate (F&amp;A Rate) is the mechanism used to reimburse the University for the infrastructure support costs associated with sponsored research and other sponsored projects. The F&amp;A rate is essentially an overhead rate.  It is calculated as a percentage of overhead associated with, an allocable to, sponsored research and other activities, divided by the direct costs of sponsored research and other activities. To collect F&amp;A, the University adds the negotiated F&amp;A rate to invoices or other billing instruments submitted to sponsors</a:t>
            </a:r>
            <a:endParaRPr lang="en-US" sz="8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400" dirty="0" smtClean="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16</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011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ITC Franklin Gothic Std Bk Cp"/>
              </a:rPr>
              <a:t>These are the “F” cost pools.</a:t>
            </a:r>
          </a:p>
          <a:p>
            <a:pPr eaLnBrk="1" hangingPunct="1"/>
            <a:endParaRPr lang="en-US" sz="1200" dirty="0" smtClean="0">
              <a:latin typeface="ITC Franklin Gothic Std Bk Cp"/>
            </a:endParaRPr>
          </a:p>
          <a:p>
            <a:pPr eaLnBrk="1" hangingPunct="1"/>
            <a:endParaRPr lang="en-US" sz="1200" dirty="0" smtClean="0">
              <a:latin typeface="ITC Franklin Gothic Std Bk Cp"/>
            </a:endParaRPr>
          </a:p>
          <a:p>
            <a:pPr eaLnBrk="1" hangingPunct="1"/>
            <a:r>
              <a:rPr lang="en-US" sz="1200" dirty="0" smtClean="0">
                <a:latin typeface="ITC Franklin Gothic Std Bk Cp"/>
              </a:rPr>
              <a:t>***</a:t>
            </a:r>
          </a:p>
          <a:p>
            <a:pPr eaLnBrk="1" hangingPunct="1"/>
            <a:r>
              <a:rPr lang="en-US" sz="1200" dirty="0" smtClean="0">
                <a:latin typeface="ITC Franklin Gothic Std Bk Cp"/>
              </a:rPr>
              <a:t>The </a:t>
            </a:r>
            <a:r>
              <a:rPr lang="en-US" sz="1200" dirty="0" smtClean="0">
                <a:latin typeface="ITC Franklin Gothic Std Bk Cp"/>
              </a:rPr>
              <a:t>term “pool” just means a group of costs, often, </a:t>
            </a:r>
            <a:r>
              <a:rPr lang="en-US" sz="1200" u="sng" dirty="0" smtClean="0">
                <a:latin typeface="ITC Franklin Gothic Std Bk Cp"/>
              </a:rPr>
              <a:t>but not always</a:t>
            </a:r>
            <a:r>
              <a:rPr lang="en-US" sz="1200" dirty="0" smtClean="0">
                <a:latin typeface="ITC Franklin Gothic Std Bk Cp"/>
              </a:rPr>
              <a:t>, “pool” is used to refer to the F&amp;A (indirect) groups of cost and “base” is used for the direct groups, but NOT consistently.  </a:t>
            </a:r>
            <a:endParaRPr lang="en-US" sz="1200" dirty="0" smtClean="0">
              <a:solidFill>
                <a:srgbClr val="FF0000"/>
              </a:solidFill>
              <a:latin typeface="ITC Franklin Gothic Std Bk Cp"/>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17</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4510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ITC Franklin Gothic Std Bk Cp"/>
              </a:rPr>
              <a:t>Building depreciation – we build research buildings, they are used for doing research, the federal sponsor will reimburse us for that use.  We depreciate capital assets to spread the cost over a number of years rather than incurring it all at once in one year.</a:t>
            </a:r>
          </a:p>
          <a:p>
            <a:pPr eaLnBrk="1" hangingPunct="1"/>
            <a:endParaRPr lang="en-US" sz="600" dirty="0" smtClean="0">
              <a:latin typeface="ITC Franklin Gothic Std Bk Cp"/>
            </a:endParaRPr>
          </a:p>
          <a:p>
            <a:pPr eaLnBrk="1" hangingPunct="1"/>
            <a:r>
              <a:rPr lang="en-US" dirty="0" smtClean="0">
                <a:latin typeface="ITC Franklin Gothic Std Bk Cp"/>
              </a:rPr>
              <a:t>Major renovations that are above the $250K threshold are also capitalized.  The renovation of research space is included in the research calculation.</a:t>
            </a:r>
          </a:p>
          <a:p>
            <a:pPr eaLnBrk="1" hangingPunct="1"/>
            <a:endParaRPr lang="en-US" sz="600" dirty="0" smtClean="0">
              <a:latin typeface="ITC Franklin Gothic Std Bk Cp"/>
            </a:endParaRPr>
          </a:p>
          <a:p>
            <a:pPr eaLnBrk="1" hangingPunct="1"/>
            <a:r>
              <a:rPr lang="en-US" dirty="0" smtClean="0">
                <a:latin typeface="ITC Franklin Gothic Std Bk Cp"/>
              </a:rPr>
              <a:t>Similar to building depreciation, we depreciate capital equipment (the threshold is $5K).  We decide how much equipment depreciation is for research use from the room it is located in.  That’s why an accurate equipment inventory is so important.  </a:t>
            </a:r>
          </a:p>
          <a:p>
            <a:pPr eaLnBrk="1" hangingPunct="1"/>
            <a:endParaRPr lang="en-US" sz="600" dirty="0" smtClean="0">
              <a:latin typeface="ITC Franklin Gothic Std Bk Cp"/>
            </a:endParaRPr>
          </a:p>
          <a:p>
            <a:pPr marL="285750" lvl="1" eaLnBrk="1" hangingPunct="1"/>
            <a:r>
              <a:rPr lang="en-US" dirty="0" smtClean="0">
                <a:latin typeface="ITC Franklin Gothic Std Bk Cp"/>
              </a:rPr>
              <a:t>For example, in our 2007 F&amp;A rate submission we had to lower the rate that we had submitted because the location of the Da Vinci robot was mis-reported in the equipment inventory.</a:t>
            </a:r>
          </a:p>
          <a:p>
            <a:pPr eaLnBrk="1" hangingPunct="1"/>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18</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442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ITC Franklin Gothic Std Bk Cp"/>
              </a:rPr>
              <a:t>This is interest that we pay on bonds issued for construction.</a:t>
            </a:r>
          </a:p>
          <a:p>
            <a:pPr eaLnBrk="1" hangingPunct="1"/>
            <a:endParaRPr lang="en-US" sz="1200" dirty="0" smtClean="0">
              <a:latin typeface="ITC Franklin Gothic Std Bk Cp"/>
            </a:endParaRPr>
          </a:p>
          <a:p>
            <a:pPr eaLnBrk="1" hangingPunct="1"/>
            <a:r>
              <a:rPr lang="en-US" sz="1200" dirty="0" smtClean="0">
                <a:latin typeface="ITC Franklin Gothic Std Bk Cp"/>
              </a:rPr>
              <a:t>The interest on research buildings is part of the research rate calculation.</a:t>
            </a:r>
          </a:p>
          <a:p>
            <a:pPr eaLnBrk="1" hangingPunct="1"/>
            <a:endParaRPr lang="en-US" sz="1200" dirty="0" smtClean="0">
              <a:latin typeface="ITC Franklin Gothic Std Bk Cp"/>
            </a:endParaRPr>
          </a:p>
          <a:p>
            <a:pPr eaLnBrk="1" hangingPunct="1"/>
            <a:r>
              <a:rPr lang="en-US" sz="1200" dirty="0" smtClean="0">
                <a:latin typeface="ITC Franklin Gothic Std Bk Cp"/>
              </a:rPr>
              <a:t>We can also include the state interest paid for </a:t>
            </a:r>
            <a:r>
              <a:rPr lang="en-US" sz="1200" dirty="0" smtClean="0">
                <a:latin typeface="ITC Franklin Gothic Std Bk Cp"/>
              </a:rPr>
              <a:t>UVA </a:t>
            </a:r>
            <a:r>
              <a:rPr lang="en-US" sz="1200" dirty="0" smtClean="0">
                <a:latin typeface="ITC Franklin Gothic Std Bk Cp"/>
              </a:rPr>
              <a:t>buildings that is recorded in the “Statewide Indirect Cost Allocation Plan” (SICAP) by the Virginia Department of Accounts.</a:t>
            </a:r>
          </a:p>
          <a:p>
            <a:pPr eaLnBrk="1" hangingPunct="1"/>
            <a:r>
              <a:rPr lang="en-US" sz="1200" dirty="0" smtClean="0"/>
              <a:t>	</a:t>
            </a:r>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19</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3576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ITC Franklin Gothic Std Bk Cp"/>
              </a:rPr>
              <a:t>“F” stands for Facilities</a:t>
            </a:r>
          </a:p>
          <a:p>
            <a:r>
              <a:rPr lang="en-US" dirty="0" smtClean="0">
                <a:latin typeface="ITC Franklin Gothic Std Bk Cp"/>
              </a:rPr>
              <a:t>“A” stands for Administrative</a:t>
            </a:r>
          </a:p>
          <a:p>
            <a:endParaRPr lang="en-US" dirty="0" smtClean="0">
              <a:latin typeface="ITC Franklin Gothic Std Bk Cp"/>
            </a:endParaRPr>
          </a:p>
          <a:p>
            <a:r>
              <a:rPr lang="en-US" dirty="0" smtClean="0">
                <a:latin typeface="ITC Franklin Gothic Std Bk Cp"/>
              </a:rPr>
              <a:t>***</a:t>
            </a:r>
          </a:p>
          <a:p>
            <a:endParaRPr lang="en-US" dirty="0" smtClean="0">
              <a:latin typeface="ITC Franklin Gothic Std Bk Cp"/>
            </a:endParaRPr>
          </a:p>
          <a:p>
            <a:r>
              <a:rPr lang="en-US" b="1" dirty="0" smtClean="0">
                <a:solidFill>
                  <a:srgbClr val="FF0000"/>
                </a:solidFill>
                <a:latin typeface="ITC Franklin Gothic Std Bk Cp"/>
              </a:rPr>
              <a:t>Write this down: “The regulations governing F&amp;A are located in the Uniform Guidance 2 CFR 200, formerly known as OMB Circular A-21”.  </a:t>
            </a:r>
          </a:p>
          <a:p>
            <a:endParaRPr lang="en-US" b="1" baseline="0" dirty="0" smtClean="0">
              <a:latin typeface="ITC Franklin Gothic Std Bk Cp"/>
            </a:endParaRPr>
          </a:p>
          <a:p>
            <a:r>
              <a:rPr lang="en-US" dirty="0" smtClean="0">
                <a:latin typeface="ITC Franklin Gothic Std Bk Cp"/>
              </a:rPr>
              <a:t>As we work through the slides, we will see references to sections in the Uniform</a:t>
            </a:r>
            <a:r>
              <a:rPr lang="en-US" baseline="0" dirty="0" smtClean="0">
                <a:latin typeface="ITC Franklin Gothic Std Bk Cp"/>
              </a:rPr>
              <a:t> Guidance (UG) </a:t>
            </a:r>
            <a:r>
              <a:rPr lang="en-US" dirty="0" smtClean="0">
                <a:latin typeface="ITC Franklin Gothic Std Bk Cp"/>
              </a:rPr>
              <a:t>2 CFR 200.  To simplify, 2 CFR 200.414(c)</a:t>
            </a:r>
            <a:r>
              <a:rPr lang="en-US" baseline="0" dirty="0" smtClean="0">
                <a:latin typeface="ITC Franklin Gothic Std Bk Cp"/>
              </a:rPr>
              <a:t> will be shown as</a:t>
            </a:r>
            <a:r>
              <a:rPr lang="en-US" dirty="0" smtClean="0">
                <a:latin typeface="ITC Franklin Gothic Std Bk Cp"/>
              </a:rPr>
              <a:t> </a:t>
            </a:r>
            <a:r>
              <a:rPr lang="en-US" i="1" dirty="0" smtClean="0">
                <a:latin typeface="ITC Franklin Gothic Std Bk Cp"/>
              </a:rPr>
              <a:t>200.414 (c)</a:t>
            </a:r>
            <a:r>
              <a:rPr lang="en-US" dirty="0" smtClean="0">
                <a:latin typeface="ITC Franklin Gothic Std Bk Cp"/>
              </a:rPr>
              <a:t> and 2 CFR 200 App III B.6.b(2)</a:t>
            </a:r>
            <a:r>
              <a:rPr lang="en-US" baseline="0" dirty="0" smtClean="0">
                <a:latin typeface="ITC Franklin Gothic Std Bk Cp"/>
              </a:rPr>
              <a:t> will be shown as </a:t>
            </a:r>
            <a:r>
              <a:rPr lang="en-US" i="1" baseline="0" dirty="0" smtClean="0">
                <a:latin typeface="ITC Franklin Gothic Std Bk Cp"/>
              </a:rPr>
              <a:t>App III B.6.B(2)</a:t>
            </a:r>
            <a:r>
              <a:rPr lang="en-US" baseline="0" dirty="0" smtClean="0">
                <a:latin typeface="ITC Franklin Gothic Std Bk Cp"/>
              </a:rPr>
              <a:t>.</a:t>
            </a:r>
            <a:endParaRPr lang="en-US" dirty="0" smtClean="0">
              <a:latin typeface="ITC Franklin Gothic Std Bk Cp"/>
            </a:endParaRPr>
          </a:p>
          <a:p>
            <a:endParaRPr lang="en-US"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t>Understanding F&amp;A Rates</a:t>
            </a:r>
            <a:endParaRPr lang="en-US" dirty="0"/>
          </a:p>
        </p:txBody>
      </p:sp>
      <p:sp>
        <p:nvSpPr>
          <p:cNvPr id="5" name="Footer Placeholder 4"/>
          <p:cNvSpPr>
            <a:spLocks noGrp="1"/>
          </p:cNvSpPr>
          <p:nvPr>
            <p:ph type="ftr" sz="quarter" idx="11"/>
          </p:nvPr>
        </p:nvSpPr>
        <p:spPr/>
        <p:txBody>
          <a:bodyPr/>
          <a:lstStyle/>
          <a:p>
            <a:pPr>
              <a:defRPr/>
            </a:pPr>
            <a:r>
              <a:rPr lang="en-US" dirty="0" smtClean="0"/>
              <a:t>September 7, 2017</a:t>
            </a:r>
            <a:endParaRPr lang="en-US" dirty="0"/>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pPr>
                <a:defRPr/>
              </a:pPr>
              <a:t>2</a:t>
            </a:fld>
            <a:endParaRPr lang="en-US" dirty="0"/>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85924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O&amp;M is more than just Facilities Management performing custodial duties and regular on-going maintenance.  O&amp;M includes Police, Security, and Environmental Health and Safety.</a:t>
            </a:r>
            <a:endParaRPr lang="en-US" sz="1200"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20</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591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FF0000"/>
                </a:solidFill>
                <a:latin typeface="ITC Franklin Gothic Std Bk Cp"/>
              </a:rPr>
              <a:t>Rather than create a third category of indirect costs, the libraries are also considered an “F” component.</a:t>
            </a:r>
          </a:p>
          <a:p>
            <a:endParaRPr lang="en-US" b="1" dirty="0">
              <a:solidFill>
                <a:srgbClr val="FF0000"/>
              </a:solidFill>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21</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60552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ITC Franklin Gothic Std Bk Cp"/>
              </a:rPr>
              <a:t>The important point here is that Admin is capped at 26%.  </a:t>
            </a:r>
            <a:r>
              <a:rPr lang="en-US" sz="1200" dirty="0" smtClean="0">
                <a:latin typeface="ITC Franklin Gothic Std Bk Cp"/>
              </a:rPr>
              <a:t>That means no matter how much we determine that the University incurs for admin expense, we will only get a maximum of 26% in our F&amp;A rate.  </a:t>
            </a:r>
          </a:p>
          <a:p>
            <a:pPr eaLnBrk="1" hangingPunct="1"/>
            <a:endParaRPr lang="en-US" sz="1200" dirty="0" smtClean="0">
              <a:latin typeface="ITC Franklin Gothic Std Bk Cp"/>
            </a:endParaRPr>
          </a:p>
          <a:p>
            <a:pPr eaLnBrk="1" hangingPunct="1"/>
            <a:r>
              <a:rPr lang="en-US" sz="1200" dirty="0" smtClean="0">
                <a:latin typeface="ITC Franklin Gothic Std Bk Cp"/>
              </a:rPr>
              <a:t>For instance, we submitted 35.8% </a:t>
            </a:r>
            <a:r>
              <a:rPr lang="en-US" dirty="0" smtClean="0">
                <a:latin typeface="ITC Franklin Gothic Std Bk Cp"/>
              </a:rPr>
              <a:t>for Admin in our FY14 </a:t>
            </a:r>
            <a:r>
              <a:rPr lang="en-US" sz="1200" dirty="0" smtClean="0">
                <a:latin typeface="ITC Franklin Gothic Std Bk Cp"/>
              </a:rPr>
              <a:t>F&amp;A proposal and, by regulation, we got 26%.</a:t>
            </a:r>
          </a:p>
          <a:p>
            <a:pPr eaLnBrk="1" hangingPunct="1"/>
            <a:endParaRPr lang="en-US" sz="1200" dirty="0" smtClean="0">
              <a:latin typeface="ITC Franklin Gothic Std Bk Cp"/>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22</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6857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sz="1200" dirty="0" smtClean="0">
                <a:latin typeface="ITC Franklin Gothic Std Bk Cp"/>
              </a:rPr>
              <a:t>After we include the state interest paid for our buildings that is recorded in the “Statewide Indirect Cost Allocation </a:t>
            </a:r>
            <a:r>
              <a:rPr lang="en-US" sz="1200" dirty="0" smtClean="0">
                <a:latin typeface="ITC Franklin Gothic Std Bk Cp"/>
              </a:rPr>
              <a:t>Plan”, </a:t>
            </a:r>
            <a:r>
              <a:rPr lang="en-US" sz="1200" dirty="0" smtClean="0">
                <a:latin typeface="ITC Franklin Gothic Std Bk Cp"/>
              </a:rPr>
              <a:t>the remaining SICAP costs attributable to </a:t>
            </a:r>
            <a:r>
              <a:rPr lang="en-US" sz="1200" dirty="0" smtClean="0">
                <a:latin typeface="ITC Franklin Gothic Std Bk Cp"/>
              </a:rPr>
              <a:t>UVA </a:t>
            </a:r>
            <a:r>
              <a:rPr lang="en-US" sz="1200" dirty="0" smtClean="0">
                <a:latin typeface="ITC Franklin Gothic Std Bk Cp"/>
              </a:rPr>
              <a:t>are included in General Administration.</a:t>
            </a:r>
          </a:p>
          <a:p>
            <a:pPr defTabSz="916503">
              <a:defRPr/>
            </a:pPr>
            <a:endParaRPr lang="en-US" sz="1200" dirty="0" smtClean="0">
              <a:latin typeface="ITC Franklin Gothic Std Bk Cp"/>
            </a:endParaRPr>
          </a:p>
          <a:p>
            <a:pPr defTabSz="916503">
              <a:defRPr/>
            </a:pPr>
            <a:r>
              <a:rPr lang="en-US" sz="1200" dirty="0" smtClean="0">
                <a:latin typeface="ITC Franklin Gothic Std Bk Cp"/>
              </a:rPr>
              <a:t>***</a:t>
            </a:r>
          </a:p>
          <a:p>
            <a:pPr defTabSz="916503">
              <a:defRPr/>
            </a:pPr>
            <a:r>
              <a:rPr lang="en-US" sz="1200" dirty="0" smtClean="0">
                <a:latin typeface="ITC Franklin Gothic Std Bk Cp"/>
              </a:rPr>
              <a:t>You </a:t>
            </a:r>
            <a:r>
              <a:rPr lang="en-US" sz="1200" dirty="0" smtClean="0">
                <a:latin typeface="ITC Franklin Gothic Std Bk Cp"/>
              </a:rPr>
              <a:t>may see the term SWICAP  which is just another acronym for SICAP.</a:t>
            </a:r>
            <a:endParaRPr lang="en-US" sz="1200"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23</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42467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These costs are incurred for administrative and supporting services in departments, interdepartmental laboratories, or centers, and provide a benefit to the research projects in these units. This category includes the salaries and wages costs for Department Heads and Institute Professors, Academic Deans and Laboratory Directors and Deans. Office expenses and other costs related to the administration of the entire department, including the academic department headquarters, also fall under departmental administration.</a:t>
            </a:r>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24</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0938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t>
            </a:r>
          </a:p>
          <a:p>
            <a:endParaRPr lang="en-US" sz="1200" dirty="0" smtClean="0">
              <a:latin typeface="ITC Franklin Gothic Std Bk Cp"/>
            </a:endParaRPr>
          </a:p>
          <a:p>
            <a:r>
              <a:rPr lang="en-US" sz="1200" dirty="0" smtClean="0">
                <a:latin typeface="ITC Franklin Gothic Std Bk Cp"/>
              </a:rPr>
              <a:t>In </a:t>
            </a:r>
            <a:r>
              <a:rPr lang="en-US" sz="1200" dirty="0" smtClean="0">
                <a:latin typeface="ITC Franklin Gothic Std Bk Cp"/>
              </a:rPr>
              <a:t>general, most grants should not directly pay for office supplies, postage, local telephones, and memberships.  Only rarely should grants directly pay for administrative support.</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ITC Franklin Gothic Std Bk Cp"/>
              </a:rPr>
              <a:t>Remember I said when we were on slide 16, </a:t>
            </a:r>
            <a:r>
              <a:rPr lang="en-US" sz="1200" b="1" dirty="0" smtClean="0">
                <a:solidFill>
                  <a:srgbClr val="FF0000"/>
                </a:solidFill>
                <a:latin typeface="ITC Franklin Gothic Std Bk Cp"/>
              </a:rPr>
              <a:t>App III B.6.b(2) </a:t>
            </a:r>
            <a:r>
              <a:rPr lang="en-US" sz="1200" b="1" dirty="0" smtClean="0">
                <a:latin typeface="ITC Franklin Gothic Std Bk Cp"/>
              </a:rPr>
              <a:t>is where you will find, “Items such as office supplies, postage, local telephone costs, and memberships shall normally be treated as F&amp;A costs.”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ITC Franklin Gothic Std Bk Cp"/>
              </a:rPr>
              <a:t>If the grant work is to perform a mail or telephone survey, then office supplies, postage, local telephone costs could be charged directly to the grant.</a:t>
            </a: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25</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8338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Sponsored Projects Administration (SPA) includes OSP and the SOM and Engineering research administration groups which report to OSP as a dotted line on the University org chart. The SOM and Engineering groups are dedicated departments with their own budgets.</a:t>
            </a:r>
          </a:p>
          <a:p>
            <a:endParaRPr lang="en-US" sz="1200" dirty="0" smtClean="0">
              <a:latin typeface="ITC Franklin Gothic Std Bk Cp"/>
            </a:endParaRPr>
          </a:p>
          <a:p>
            <a:r>
              <a:rPr lang="en-US" sz="1200" dirty="0" smtClean="0">
                <a:latin typeface="ITC Franklin Gothic Std Bk Cp"/>
              </a:rPr>
              <a:t>Research administration conducted in the other colleges are not SPA.</a:t>
            </a: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26</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124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All support for students is allocated to Instruction.</a:t>
            </a: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27</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32396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The space survey is the </a:t>
            </a:r>
            <a:r>
              <a:rPr lang="en-US" sz="1200" b="1" dirty="0" smtClean="0">
                <a:solidFill>
                  <a:srgbClr val="FF2F2F"/>
                </a:solidFill>
                <a:latin typeface="ITC Franklin Gothic Std Bk Cp"/>
              </a:rPr>
              <a:t>most important </a:t>
            </a:r>
            <a:r>
              <a:rPr lang="en-US" sz="1200" dirty="0" smtClean="0">
                <a:latin typeface="ITC Franklin Gothic Std Bk Cp"/>
              </a:rPr>
              <a:t>activity that goes into the F&amp;A proposal because most of the allocations are driven by the functional percentage of space.  The federal reviewers know how important space is and will review the space survey results to determine whether we have skewed the results to inflate the recovery rate we submit.</a:t>
            </a: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28</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93345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ITC Franklin Gothic Std Bk Cp"/>
              </a:rPr>
              <a:t>We </a:t>
            </a:r>
            <a:r>
              <a:rPr lang="en-US" dirty="0" smtClean="0">
                <a:latin typeface="ITC Franklin Gothic Std Bk Cp"/>
              </a:rPr>
              <a:t>start with </a:t>
            </a:r>
            <a:r>
              <a:rPr lang="en-US" dirty="0">
                <a:latin typeface="ITC Franklin Gothic Std Bk Cp"/>
              </a:rPr>
              <a:t>the </a:t>
            </a:r>
            <a:r>
              <a:rPr lang="en-US" dirty="0" smtClean="0">
                <a:latin typeface="ITC Franklin Gothic Std Bk Cp"/>
              </a:rPr>
              <a:t>downloaded total </a:t>
            </a:r>
            <a:r>
              <a:rPr lang="en-US" dirty="0">
                <a:latin typeface="ITC Franklin Gothic Std Bk Cp"/>
              </a:rPr>
              <a:t>costs from the audited financial statements.</a:t>
            </a:r>
          </a:p>
          <a:p>
            <a:pPr eaLnBrk="1" hangingPunct="1">
              <a:spcBef>
                <a:spcPct val="0"/>
              </a:spcBef>
            </a:pPr>
            <a:endParaRPr lang="en-US" dirty="0">
              <a:latin typeface="ITC Franklin Gothic Std Bk Cp"/>
            </a:endParaRPr>
          </a:p>
          <a:p>
            <a:pPr eaLnBrk="1" hangingPunct="1">
              <a:spcBef>
                <a:spcPct val="0"/>
              </a:spcBef>
            </a:pPr>
            <a:r>
              <a:rPr lang="en-US" dirty="0">
                <a:latin typeface="ITC Franklin Gothic Std Bk Cp"/>
              </a:rPr>
              <a:t>We remove the costs for exclusions which leaves us with MTDC costs.</a:t>
            </a:r>
          </a:p>
          <a:p>
            <a:pPr eaLnBrk="1" hangingPunct="1">
              <a:spcBef>
                <a:spcPct val="0"/>
              </a:spcBef>
            </a:pPr>
            <a:endParaRPr lang="en-US" dirty="0">
              <a:latin typeface="ITC Franklin Gothic Std Bk Cp"/>
            </a:endParaRPr>
          </a:p>
          <a:p>
            <a:pPr eaLnBrk="1" hangingPunct="1">
              <a:spcBef>
                <a:spcPct val="0"/>
              </a:spcBef>
            </a:pPr>
            <a:r>
              <a:rPr lang="en-US" dirty="0">
                <a:latin typeface="ITC Franklin Gothic Std Bk Cp"/>
              </a:rPr>
              <a:t>For MTDC costs, we make adjustments and transfers, such as for unallowable expenses and applicable credits.</a:t>
            </a:r>
          </a:p>
          <a:p>
            <a:pPr eaLnBrk="1" hangingPunct="1">
              <a:spcBef>
                <a:spcPct val="0"/>
              </a:spcBef>
            </a:pPr>
            <a:endParaRPr lang="en-US" dirty="0">
              <a:latin typeface="ITC Franklin Gothic Std Bk Cp"/>
            </a:endParaRPr>
          </a:p>
          <a:p>
            <a:pPr eaLnBrk="1" hangingPunct="1">
              <a:spcBef>
                <a:spcPct val="0"/>
              </a:spcBef>
            </a:pPr>
            <a:r>
              <a:rPr lang="en-US" dirty="0">
                <a:latin typeface="ITC Franklin Gothic Std Bk Cp"/>
              </a:rPr>
              <a:t>Next, we assign expenses to pools and bases.</a:t>
            </a:r>
          </a:p>
          <a:p>
            <a:pPr eaLnBrk="1" hangingPunct="1">
              <a:spcBef>
                <a:spcPct val="0"/>
              </a:spcBef>
            </a:pPr>
            <a:endParaRPr lang="en-US" dirty="0">
              <a:latin typeface="ITC Franklin Gothic Std Bk Cp"/>
            </a:endParaRPr>
          </a:p>
          <a:p>
            <a:pPr eaLnBrk="1" hangingPunct="1">
              <a:spcBef>
                <a:spcPct val="0"/>
              </a:spcBef>
            </a:pPr>
            <a:r>
              <a:rPr lang="en-US" dirty="0">
                <a:latin typeface="ITC Franklin Gothic Std Bk Cp"/>
              </a:rPr>
              <a:t>Using various statistics, we allocate the pools to the bases.</a:t>
            </a:r>
          </a:p>
          <a:p>
            <a:pPr eaLnBrk="1" hangingPunct="1">
              <a:spcBef>
                <a:spcPct val="0"/>
              </a:spcBef>
            </a:pPr>
            <a:endParaRPr lang="en-US" baseline="0" dirty="0" smtClean="0"/>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defRPr>
            </a:lvl1pPr>
            <a:lvl2pPr marL="756966" indent="-291141">
              <a:defRPr>
                <a:solidFill>
                  <a:schemeClr val="tx1"/>
                </a:solidFill>
                <a:latin typeface="Perpetua" pitchFamily="18" charset="0"/>
              </a:defRPr>
            </a:lvl2pPr>
            <a:lvl3pPr marL="1164563" indent="-232912">
              <a:defRPr>
                <a:solidFill>
                  <a:schemeClr val="tx1"/>
                </a:solidFill>
                <a:latin typeface="Perpetua" pitchFamily="18" charset="0"/>
              </a:defRPr>
            </a:lvl3pPr>
            <a:lvl4pPr marL="1630388" indent="-232912">
              <a:defRPr>
                <a:solidFill>
                  <a:schemeClr val="tx1"/>
                </a:solidFill>
                <a:latin typeface="Perpetua" pitchFamily="18" charset="0"/>
              </a:defRPr>
            </a:lvl4pPr>
            <a:lvl5pPr marL="2096213" indent="-232912">
              <a:defRPr>
                <a:solidFill>
                  <a:schemeClr val="tx1"/>
                </a:solidFill>
                <a:latin typeface="Perpetua" pitchFamily="18" charset="0"/>
              </a:defRPr>
            </a:lvl5pPr>
            <a:lvl6pPr marL="2562039" indent="-232912" fontAlgn="base">
              <a:spcBef>
                <a:spcPct val="0"/>
              </a:spcBef>
              <a:spcAft>
                <a:spcPct val="0"/>
              </a:spcAft>
              <a:defRPr>
                <a:solidFill>
                  <a:schemeClr val="tx1"/>
                </a:solidFill>
                <a:latin typeface="Perpetua" pitchFamily="18" charset="0"/>
              </a:defRPr>
            </a:lvl6pPr>
            <a:lvl7pPr marL="3027863" indent="-232912" fontAlgn="base">
              <a:spcBef>
                <a:spcPct val="0"/>
              </a:spcBef>
              <a:spcAft>
                <a:spcPct val="0"/>
              </a:spcAft>
              <a:defRPr>
                <a:solidFill>
                  <a:schemeClr val="tx1"/>
                </a:solidFill>
                <a:latin typeface="Perpetua" pitchFamily="18" charset="0"/>
              </a:defRPr>
            </a:lvl7pPr>
            <a:lvl8pPr marL="3493689" indent="-232912" fontAlgn="base">
              <a:spcBef>
                <a:spcPct val="0"/>
              </a:spcBef>
              <a:spcAft>
                <a:spcPct val="0"/>
              </a:spcAft>
              <a:defRPr>
                <a:solidFill>
                  <a:schemeClr val="tx1"/>
                </a:solidFill>
                <a:latin typeface="Perpetua" pitchFamily="18" charset="0"/>
              </a:defRPr>
            </a:lvl8pPr>
            <a:lvl9pPr marL="3959514" indent="-232912" fontAlgn="base">
              <a:spcBef>
                <a:spcPct val="0"/>
              </a:spcBef>
              <a:spcAft>
                <a:spcPct val="0"/>
              </a:spcAft>
              <a:defRPr>
                <a:solidFill>
                  <a:schemeClr val="tx1"/>
                </a:solidFill>
                <a:latin typeface="Perpetua" pitchFamily="18" charset="0"/>
              </a:defRPr>
            </a:lvl9pPr>
          </a:lstStyle>
          <a:p>
            <a:pPr fontAlgn="base">
              <a:spcBef>
                <a:spcPct val="0"/>
              </a:spcBef>
              <a:spcAft>
                <a:spcPct val="0"/>
              </a:spcAft>
              <a:defRPr/>
            </a:pPr>
            <a:fld id="{22FB3D3B-18E4-45A9-9AD0-EA2C7D94AAAE}" type="slidenum">
              <a:rPr lang="en-US" smtClean="0">
                <a:latin typeface="Calibri" pitchFamily="34" charset="0"/>
              </a:rPr>
              <a:pPr fontAlgn="base">
                <a:spcBef>
                  <a:spcPct val="0"/>
                </a:spcBef>
                <a:spcAft>
                  <a:spcPct val="0"/>
                </a:spcAft>
                <a:defRPr/>
              </a:pPr>
              <a:t>29</a:t>
            </a:fld>
            <a:endParaRPr lang="en-US" dirty="0" smtClean="0">
              <a:latin typeface="Calibri" pitchFamily="34" charset="0"/>
            </a:endParaRPr>
          </a:p>
        </p:txBody>
      </p:sp>
      <p:sp>
        <p:nvSpPr>
          <p:cNvPr id="6" name="Header Placeholder 3"/>
          <p:cNvSpPr>
            <a:spLocks noGrp="1"/>
          </p:cNvSpPr>
          <p:nvPr>
            <p:ph type="hdr" sz="quarter"/>
          </p:nvPr>
        </p:nvSpPr>
        <p:spPr>
          <a:xfrm>
            <a:off x="0" y="0"/>
            <a:ext cx="3038372" cy="464183"/>
          </a:xfrm>
        </p:spPr>
        <p:txBody>
          <a:bodyPr/>
          <a:lstStyle/>
          <a:p>
            <a:pPr>
              <a:defRPr/>
            </a:pPr>
            <a:r>
              <a:rPr lang="en-US" dirty="0" smtClean="0"/>
              <a:t>Understanding F&amp;A Rates</a:t>
            </a:r>
            <a:endParaRPr lang="en-US" dirty="0"/>
          </a:p>
        </p:txBody>
      </p:sp>
      <p:sp>
        <p:nvSpPr>
          <p:cNvPr id="2" name="TextBox 1"/>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1688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a:t>
            </a:r>
            <a:r>
              <a:rPr lang="en-US" sz="1200" b="0" i="0" kern="1200" dirty="0" smtClean="0">
                <a:solidFill>
                  <a:schemeClr val="tx1"/>
                </a:solidFill>
                <a:effectLst/>
                <a:latin typeface="Arial" charset="0"/>
                <a:ea typeface="+mn-ea"/>
                <a:cs typeface="+mn-cs"/>
              </a:rPr>
              <a:t>facilities and administrative rate (F&amp;A rate), frequently referred to as the indirect cost rate, is the federally-approved percentage applied to sponsored projects in order to recover the allowable overhead costs associated with conducting organized research. </a:t>
            </a:r>
            <a:endParaRPr lang="en-US" sz="1200" b="0" i="0" kern="1200" dirty="0" smtClean="0">
              <a:solidFill>
                <a:schemeClr val="tx1"/>
              </a:solidFill>
              <a:effectLst/>
              <a:latin typeface="Arial" charset="0"/>
              <a:ea typeface="+mn-ea"/>
              <a:cs typeface="+mn-cs"/>
            </a:endParaRPr>
          </a:p>
          <a:p>
            <a:endParaRPr lang="en-US" sz="1200" b="0" i="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ITC Franklin Gothic Std Bk Cp"/>
              </a:rPr>
              <a:t>The University pays these costs upfront, such as when equipment is purchased, then as grants use these items the grant reimburses the University for the use.</a:t>
            </a:r>
            <a:r>
              <a:rPr lang="en-US" sz="1200" dirty="0" smtClean="0">
                <a:latin typeface="ITC Franklin Gothic Std Bk Cp"/>
              </a:rPr>
              <a:t> </a:t>
            </a:r>
          </a:p>
          <a:p>
            <a:endParaRPr lang="en-US" sz="1200" b="0" i="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ITC Franklin Gothic Std Bk Cp"/>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ITC Franklin Gothic Std Bk Cp"/>
              </a:rPr>
              <a:t>We will go over these items in detail in slides 16 through 27. </a:t>
            </a:r>
          </a:p>
          <a:p>
            <a:endParaRPr lang="en-US"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t>Understanding F&amp;A Rates</a:t>
            </a:r>
            <a:endParaRPr lang="en-US" dirty="0"/>
          </a:p>
        </p:txBody>
      </p:sp>
      <p:sp>
        <p:nvSpPr>
          <p:cNvPr id="5" name="Footer Placeholder 4"/>
          <p:cNvSpPr>
            <a:spLocks noGrp="1"/>
          </p:cNvSpPr>
          <p:nvPr>
            <p:ph type="ftr" sz="quarter" idx="11"/>
          </p:nvPr>
        </p:nvSpPr>
        <p:spPr/>
        <p:txBody>
          <a:bodyPr/>
          <a:lstStyle/>
          <a:p>
            <a:pPr>
              <a:defRPr/>
            </a:pPr>
            <a:r>
              <a:rPr lang="en-US" dirty="0" smtClean="0"/>
              <a:t>September 7, 2017</a:t>
            </a:r>
            <a:endParaRPr lang="en-US" dirty="0"/>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pPr>
                <a:defRPr/>
              </a:pPr>
              <a:t>3</a:t>
            </a:fld>
            <a:endParaRPr lang="en-US" dirty="0"/>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4248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ITC Franklin Gothic Std Bk Cp"/>
              </a:rPr>
              <a:t>This</a:t>
            </a:r>
            <a:r>
              <a:rPr lang="en-US" baseline="0" dirty="0" smtClean="0">
                <a:latin typeface="ITC Franklin Gothic Std Bk Cp"/>
              </a:rPr>
              <a:t> is the actual allocation of all costs from our last F&amp;A Proposal</a:t>
            </a:r>
            <a:endParaRPr lang="en-US"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30</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21871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ITC Franklin Gothic Std Bk Cp"/>
              </a:rPr>
              <a:t>This</a:t>
            </a:r>
            <a:r>
              <a:rPr lang="en-US" baseline="0" dirty="0" smtClean="0">
                <a:latin typeface="ITC Franklin Gothic Std Bk Cp"/>
              </a:rPr>
              <a:t> is the actual allocation of all costs from our last F&amp;A Proposal</a:t>
            </a:r>
            <a:endParaRPr lang="en-US"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31</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16567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Per Federal Public Law 100-679, the federal government requires institutions of higher education that receive more than $25 million in federal research contracts or grants to disclose their cost accounting practices for measuring, assigning, and allocating costs in disclosure statement DS-2. The disclosure statement clarifies the cost accounting practices that the institution follows, or proposes to follow, and provides the federal government with more fiscal controls to ensure greater efficiency, effectiveness, and accountability by institutions receiving federal grants or contracts.</a:t>
            </a:r>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32</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30372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33</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96701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r>
              <a:rPr lang="en-US" dirty="0">
                <a:latin typeface="ITC Franklin Gothic Std Bk Cp"/>
              </a:rPr>
              <a:t>There were FIVE F&amp;A calculation questions on the CRA exam in December 2009.</a:t>
            </a:r>
          </a:p>
          <a:p>
            <a:endParaRPr lang="en-US" dirty="0">
              <a:latin typeface="ITC Franklin Gothic Std Bk Cp"/>
            </a:endParaRPr>
          </a:p>
          <a:p>
            <a:pPr defTabSz="916503">
              <a:defRPr/>
            </a:pPr>
            <a:r>
              <a:rPr lang="en-US" dirty="0">
                <a:latin typeface="ITC Franklin Gothic Std Bk Cp"/>
              </a:rPr>
              <a:t>Since </a:t>
            </a:r>
            <a:r>
              <a:rPr lang="en-US" dirty="0" smtClean="0">
                <a:latin typeface="ITC Franklin Gothic Std Bk Cp"/>
              </a:rPr>
              <a:t>a ton of information </a:t>
            </a:r>
            <a:r>
              <a:rPr lang="en-US" dirty="0">
                <a:latin typeface="ITC Franklin Gothic Std Bk Cp"/>
              </a:rPr>
              <a:t>is given in a problem, </a:t>
            </a:r>
            <a:r>
              <a:rPr lang="en-US" dirty="0" smtClean="0">
                <a:latin typeface="ITC Franklin Gothic Std Bk Cp"/>
              </a:rPr>
              <a:t>its </a:t>
            </a:r>
            <a:r>
              <a:rPr lang="en-US" dirty="0">
                <a:latin typeface="ITC Franklin Gothic Std Bk Cp"/>
              </a:rPr>
              <a:t>sometimes easier to drop down and read the question, then look at the facts.  Here they are asking for the total cost of the project.</a:t>
            </a:r>
          </a:p>
          <a:p>
            <a:pPr defTabSz="916503">
              <a:defRPr/>
            </a:pPr>
            <a:endParaRPr lang="en-US" dirty="0">
              <a:latin typeface="ITC Franklin Gothic Std Bk Cp"/>
            </a:endParaRPr>
          </a:p>
          <a:p>
            <a:pPr defTabSz="916503">
              <a:defRPr/>
            </a:pPr>
            <a:r>
              <a:rPr lang="en-US" dirty="0" smtClean="0">
                <a:latin typeface="ITC Franklin Gothic Std Bk Cp"/>
              </a:rPr>
              <a:t>In this example, you </a:t>
            </a:r>
            <a:r>
              <a:rPr lang="en-US" dirty="0">
                <a:latin typeface="ITC Franklin Gothic Std Bk Cp"/>
              </a:rPr>
              <a:t>need to determine the amount of MTDC so you can calculate the amount of F&amp;A.  </a:t>
            </a:r>
          </a:p>
          <a:p>
            <a:pPr defTabSz="916503">
              <a:defRPr/>
            </a:pPr>
            <a:endParaRPr lang="en-US" dirty="0">
              <a:latin typeface="ITC Franklin Gothic Std Bk Cp"/>
            </a:endParaRPr>
          </a:p>
          <a:p>
            <a:pPr defTabSz="916503">
              <a:defRPr/>
            </a:pPr>
            <a:r>
              <a:rPr lang="en-US" dirty="0">
                <a:latin typeface="ITC Franklin Gothic Std Bk Cp"/>
              </a:rPr>
              <a:t>Then, add the total direct costs and the F&amp;A.</a:t>
            </a:r>
          </a:p>
          <a:p>
            <a:pPr defTabSz="916503">
              <a:defRPr/>
            </a:pPr>
            <a:endParaRPr lang="en-US" baseline="0" dirty="0" smtClean="0"/>
          </a:p>
          <a:p>
            <a:pPr defTabSz="916503">
              <a:defRPr/>
            </a:pPr>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34</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5185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latin typeface="ITC Franklin Gothic Std Bk Cp"/>
              </a:rPr>
              <a:t>Here’s a similar problem, but using subcontract costs.</a:t>
            </a:r>
          </a:p>
          <a:p>
            <a:endParaRPr lang="en-US" dirty="0">
              <a:latin typeface="ITC Franklin Gothic Std Bk Cp"/>
            </a:endParaRPr>
          </a:p>
          <a:p>
            <a:r>
              <a:rPr lang="en-US" dirty="0">
                <a:latin typeface="ITC Franklin Gothic Std Bk Cp"/>
              </a:rPr>
              <a:t>What are the exclusions?  Equipment, Subcontract costs &gt; $25,000, Patient care, Tuition Remission, Scholarships/Fellowships, Renting space.</a:t>
            </a:r>
          </a:p>
          <a:p>
            <a:endParaRPr lang="en-US" dirty="0">
              <a:latin typeface="ITC Franklin Gothic Std Bk Cp"/>
            </a:endParaRPr>
          </a:p>
          <a:p>
            <a:r>
              <a:rPr lang="en-US" dirty="0">
                <a:latin typeface="ITC Franklin Gothic Std Bk Cp"/>
              </a:rPr>
              <a:t>Why is it trickier with subcontract costs?  There is F&amp;A on the first $25,000, but not on the rest.</a:t>
            </a:r>
          </a:p>
          <a:p>
            <a:endParaRPr lang="en-US" dirty="0">
              <a:latin typeface="ITC Franklin Gothic Std Bk Cp"/>
            </a:endParaRPr>
          </a:p>
          <a:p>
            <a:r>
              <a:rPr lang="en-US" dirty="0">
                <a:latin typeface="ITC Franklin Gothic Std Bk Cp"/>
              </a:rPr>
              <a:t>Add the total direct costs and the F&amp;A.</a:t>
            </a:r>
          </a:p>
        </p:txBody>
      </p:sp>
      <p:sp>
        <p:nvSpPr>
          <p:cNvPr id="4" name="Header Placeholder 3"/>
          <p:cNvSpPr>
            <a:spLocks noGrp="1"/>
          </p:cNvSpPr>
          <p:nvPr>
            <p:ph type="hdr" sz="quarter" idx="10"/>
          </p:nvPr>
        </p:nvSpPr>
        <p:spPr/>
        <p:txBody>
          <a:bodyPr/>
          <a:lstStyle/>
          <a:p>
            <a:pPr>
              <a:defRPr/>
            </a:pPr>
            <a:r>
              <a:rPr lang="en-US" dirty="0" smtClean="0"/>
              <a:t>Understanding F&amp;A Rates</a:t>
            </a:r>
            <a:endParaRPr lang="en-US" dirty="0"/>
          </a:p>
        </p:txBody>
      </p:sp>
      <p:sp>
        <p:nvSpPr>
          <p:cNvPr id="5" name="Footer Placeholder 4"/>
          <p:cNvSpPr>
            <a:spLocks noGrp="1"/>
          </p:cNvSpPr>
          <p:nvPr>
            <p:ph type="ftr" sz="quarter" idx="11"/>
          </p:nvPr>
        </p:nvSpPr>
        <p:spPr/>
        <p:txBody>
          <a:bodyPr/>
          <a:lstStyle/>
          <a:p>
            <a:pPr>
              <a:defRPr/>
            </a:pPr>
            <a:r>
              <a:rPr lang="en-US" dirty="0" smtClean="0"/>
              <a:t>September 7, 2017</a:t>
            </a:r>
            <a:endParaRPr lang="en-US" dirty="0"/>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pPr>
                <a:defRPr/>
              </a:pPr>
              <a:t>35</a:t>
            </a:fld>
            <a:endParaRPr lang="en-US" dirty="0"/>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6627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pPr defTabSz="916503">
              <a:defRPr/>
            </a:pPr>
            <a:r>
              <a:rPr lang="en-US" dirty="0" smtClean="0">
                <a:latin typeface="ITC Franklin Gothic Std Bk Cp"/>
              </a:rPr>
              <a:t>Read</a:t>
            </a:r>
            <a:r>
              <a:rPr lang="en-US" baseline="0" dirty="0" smtClean="0">
                <a:latin typeface="ITC Franklin Gothic Std Bk Cp"/>
              </a:rPr>
              <a:t> the question first.  </a:t>
            </a:r>
            <a:r>
              <a:rPr lang="en-US" dirty="0" smtClean="0">
                <a:latin typeface="ITC Franklin Gothic Std Bk Cp"/>
              </a:rPr>
              <a:t>They </a:t>
            </a:r>
            <a:r>
              <a:rPr lang="en-US" dirty="0">
                <a:latin typeface="ITC Franklin Gothic Std Bk Cp"/>
              </a:rPr>
              <a:t>aren’t asking for total </a:t>
            </a:r>
            <a:r>
              <a:rPr lang="en-US" dirty="0" smtClean="0">
                <a:latin typeface="ITC Franklin Gothic Std Bk Cp"/>
              </a:rPr>
              <a:t>costs.  </a:t>
            </a:r>
            <a:r>
              <a:rPr lang="en-US" dirty="0">
                <a:latin typeface="ITC Franklin Gothic Std Bk Cp"/>
              </a:rPr>
              <a:t>They are looking for the amount available for equipment purchase.</a:t>
            </a:r>
          </a:p>
          <a:p>
            <a:pPr defTabSz="916503">
              <a:defRPr/>
            </a:pPr>
            <a:endParaRPr lang="en-US" dirty="0">
              <a:latin typeface="ITC Franklin Gothic Std Bk Cp"/>
            </a:endParaRPr>
          </a:p>
          <a:p>
            <a:pPr defTabSz="916503">
              <a:defRPr/>
            </a:pPr>
            <a:r>
              <a:rPr lang="en-US" dirty="0">
                <a:latin typeface="ITC Franklin Gothic Std Bk Cp"/>
              </a:rPr>
              <a:t>Remember from slide </a:t>
            </a:r>
            <a:r>
              <a:rPr lang="en-US" dirty="0" smtClean="0">
                <a:latin typeface="ITC Franklin Gothic Std Bk Cp"/>
              </a:rPr>
              <a:t>18 </a:t>
            </a:r>
            <a:r>
              <a:rPr lang="en-US" dirty="0">
                <a:latin typeface="ITC Franklin Gothic Std Bk Cp"/>
              </a:rPr>
              <a:t>that we depreciate capital assets to spread the cost over a number of years rather than incurring it all at once in one year.</a:t>
            </a:r>
          </a:p>
          <a:p>
            <a:pPr lvl="1" defTabSz="916503">
              <a:defRPr/>
            </a:pPr>
            <a:r>
              <a:rPr lang="en-US" dirty="0">
                <a:latin typeface="ITC Franklin Gothic Std Bk Cp"/>
              </a:rPr>
              <a:t>Equipment costing more than $5,000 is capital equipment.</a:t>
            </a:r>
          </a:p>
          <a:p>
            <a:pPr lvl="2" defTabSz="916503">
              <a:defRPr/>
            </a:pPr>
            <a:r>
              <a:rPr lang="en-US" dirty="0">
                <a:latin typeface="ITC Franklin Gothic Std Bk Cp"/>
              </a:rPr>
              <a:t>There is no F&amp;A charged on capital equipment.  </a:t>
            </a:r>
          </a:p>
          <a:p>
            <a:pPr defTabSz="916503">
              <a:defRPr/>
            </a:pPr>
            <a:endParaRPr lang="en-US" dirty="0">
              <a:latin typeface="ITC Franklin Gothic Std Bk Cp"/>
            </a:endParaRPr>
          </a:p>
          <a:p>
            <a:pPr defTabSz="916503">
              <a:defRPr/>
            </a:pPr>
            <a:r>
              <a:rPr lang="en-US" dirty="0">
                <a:latin typeface="ITC Franklin Gothic Std Bk Cp"/>
              </a:rPr>
              <a:t>Therefore, the entire $150,000 is available for equipment purchase.</a:t>
            </a: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36</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9733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r>
              <a:rPr lang="en-US" dirty="0">
                <a:latin typeface="ITC Franklin Gothic Std Bk Cp"/>
              </a:rPr>
              <a:t>Personnel costs are Salaries/Wages/Fringe Benefits.  </a:t>
            </a:r>
            <a:endParaRPr lang="en-US" dirty="0" smtClean="0">
              <a:latin typeface="ITC Franklin Gothic Std Bk Cp"/>
            </a:endParaRPr>
          </a:p>
          <a:p>
            <a:endParaRPr lang="en-US" sz="600" dirty="0" smtClean="0">
              <a:latin typeface="ITC Franklin Gothic Std Bk Cp"/>
            </a:endParaRPr>
          </a:p>
          <a:p>
            <a:r>
              <a:rPr lang="en-US" dirty="0" smtClean="0">
                <a:latin typeface="ITC Franklin Gothic Std Bk Cp"/>
              </a:rPr>
              <a:t>F&amp;A </a:t>
            </a:r>
            <a:r>
              <a:rPr lang="en-US" dirty="0">
                <a:latin typeface="ITC Franklin Gothic Std Bk Cp"/>
              </a:rPr>
              <a:t>is charged on personnel costs.  </a:t>
            </a:r>
            <a:endParaRPr lang="en-US" dirty="0" smtClean="0">
              <a:latin typeface="ITC Franklin Gothic Std Bk Cp"/>
            </a:endParaRPr>
          </a:p>
          <a:p>
            <a:endParaRPr lang="en-US" sz="600" dirty="0" smtClean="0">
              <a:latin typeface="ITC Franklin Gothic Std Bk Cp"/>
            </a:endParaRPr>
          </a:p>
          <a:p>
            <a:r>
              <a:rPr lang="en-US" dirty="0" smtClean="0">
                <a:latin typeface="ITC Franklin Gothic Std Bk Cp"/>
              </a:rPr>
              <a:t>Therefore</a:t>
            </a:r>
            <a:r>
              <a:rPr lang="en-US" dirty="0">
                <a:latin typeface="ITC Franklin Gothic Std Bk Cp"/>
              </a:rPr>
              <a:t>, the amount left for personnel costs is the total amount less the F&amp;A.</a:t>
            </a:r>
          </a:p>
          <a:p>
            <a:endParaRPr lang="en-US" sz="600" dirty="0">
              <a:latin typeface="ITC Franklin Gothic Std Bk Cp"/>
            </a:endParaRPr>
          </a:p>
          <a:p>
            <a:r>
              <a:rPr lang="en-US" dirty="0">
                <a:latin typeface="ITC Franklin Gothic Std Bk Cp"/>
              </a:rPr>
              <a:t>(F&amp;A = $50,000 = $100,000 * .50)</a:t>
            </a: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37</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58083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p>
            <a:r>
              <a:rPr lang="en-US" dirty="0" smtClean="0">
                <a:solidFill>
                  <a:srgbClr val="000000"/>
                </a:solidFill>
              </a:rPr>
              <a:t>Understanding F&amp;A Rates</a:t>
            </a:r>
          </a:p>
        </p:txBody>
      </p:sp>
      <p:sp>
        <p:nvSpPr>
          <p:cNvPr id="86019" name="Rectangle 6"/>
          <p:cNvSpPr>
            <a:spLocks noGrp="1" noChangeArrowheads="1"/>
          </p:cNvSpPr>
          <p:nvPr>
            <p:ph type="ftr" sz="quarter" idx="4"/>
          </p:nvPr>
        </p:nvSpPr>
        <p:spPr>
          <a:noFill/>
        </p:spPr>
        <p:txBody>
          <a:bodyPr/>
          <a:lstStyle/>
          <a:p>
            <a:r>
              <a:rPr lang="en-US" dirty="0" smtClean="0">
                <a:solidFill>
                  <a:srgbClr val="000000"/>
                </a:solidFill>
              </a:rPr>
              <a:t>September 7, 2017</a:t>
            </a:r>
          </a:p>
        </p:txBody>
      </p:sp>
      <p:sp>
        <p:nvSpPr>
          <p:cNvPr id="86020" name="Rectangle 7"/>
          <p:cNvSpPr>
            <a:spLocks noGrp="1" noChangeArrowheads="1"/>
          </p:cNvSpPr>
          <p:nvPr>
            <p:ph type="sldNum" sz="quarter" idx="5"/>
          </p:nvPr>
        </p:nvSpPr>
        <p:spPr>
          <a:noFill/>
        </p:spPr>
        <p:txBody>
          <a:bodyPr/>
          <a:lstStyle/>
          <a:p>
            <a:fld id="{21D90EF0-65A4-4E3B-A130-C61C4B526913}" type="slidenum">
              <a:rPr lang="en-US" smtClean="0">
                <a:solidFill>
                  <a:srgbClr val="000000"/>
                </a:solidFill>
              </a:rPr>
              <a:pPr/>
              <a:t>38</a:t>
            </a:fld>
            <a:endParaRPr lang="en-US" dirty="0" smtClean="0">
              <a:solidFill>
                <a:srgbClr val="000000"/>
              </a:solidFill>
            </a:endParaRPr>
          </a:p>
        </p:txBody>
      </p:sp>
      <p:sp>
        <p:nvSpPr>
          <p:cNvPr id="86021" name="Rectangle 2"/>
          <p:cNvSpPr>
            <a:spLocks noGrp="1" noRot="1" noChangeAspect="1" noChangeArrowheads="1" noTextEdit="1"/>
          </p:cNvSpPr>
          <p:nvPr>
            <p:ph type="sldImg"/>
          </p:nvPr>
        </p:nvSpPr>
        <p:spPr>
          <a:xfrm>
            <a:off x="1182688" y="698500"/>
            <a:ext cx="4645025" cy="3484563"/>
          </a:xfrm>
          <a:ln/>
        </p:spPr>
      </p:sp>
      <p:sp>
        <p:nvSpPr>
          <p:cNvPr id="86022" name="Rectangle 3"/>
          <p:cNvSpPr>
            <a:spLocks noGrp="1" noChangeArrowheads="1"/>
          </p:cNvSpPr>
          <p:nvPr>
            <p:ph type="body" idx="1"/>
          </p:nvPr>
        </p:nvSpPr>
        <p:spPr>
          <a:noFill/>
          <a:ln/>
        </p:spPr>
        <p:txBody>
          <a:bodyPr/>
          <a:lstStyle/>
          <a:p>
            <a:pPr eaLnBrk="1" hangingPunct="1"/>
            <a:r>
              <a:rPr lang="en-US" dirty="0">
                <a:latin typeface="ITC Franklin Gothic Std Bk Cp"/>
              </a:rPr>
              <a:t>The trick here is to remember that for subcontracts only the amount above $25,000 is excluded, so $29,000 - $25,000 = $4,000 excluded.  </a:t>
            </a:r>
            <a:endParaRPr lang="en-US" dirty="0" smtClean="0">
              <a:latin typeface="ITC Franklin Gothic Std Bk Cp"/>
            </a:endParaRPr>
          </a:p>
          <a:p>
            <a:pPr eaLnBrk="1" hangingPunct="1"/>
            <a:endParaRPr lang="en-US" sz="600" dirty="0" smtClean="0">
              <a:latin typeface="ITC Franklin Gothic Std Bk Cp"/>
            </a:endParaRPr>
          </a:p>
          <a:p>
            <a:pPr eaLnBrk="1" hangingPunct="1"/>
            <a:r>
              <a:rPr lang="en-US" dirty="0" smtClean="0">
                <a:latin typeface="ITC Franklin Gothic Std Bk Cp"/>
              </a:rPr>
              <a:t>Also</a:t>
            </a:r>
            <a:r>
              <a:rPr lang="en-US" dirty="0">
                <a:latin typeface="ITC Franklin Gothic Std Bk Cp"/>
              </a:rPr>
              <a:t>, pay attention to what they are asking for: </a:t>
            </a:r>
            <a:r>
              <a:rPr lang="en-US" u="sng" dirty="0">
                <a:latin typeface="ITC Franklin Gothic Std Bk Cp"/>
              </a:rPr>
              <a:t>Total </a:t>
            </a:r>
            <a:r>
              <a:rPr lang="en-US" u="sng" dirty="0" smtClean="0">
                <a:latin typeface="ITC Franklin Gothic Std Bk Cp"/>
              </a:rPr>
              <a:t>Directs,</a:t>
            </a:r>
            <a:r>
              <a:rPr lang="en-US" dirty="0" smtClean="0">
                <a:latin typeface="ITC Franklin Gothic Std Bk Cp"/>
              </a:rPr>
              <a:t>  not MTDC</a:t>
            </a:r>
            <a:r>
              <a:rPr lang="en-US" dirty="0">
                <a:latin typeface="ITC Franklin Gothic Std Bk Cp"/>
              </a:rPr>
              <a:t>.</a:t>
            </a:r>
          </a:p>
          <a:p>
            <a:pPr eaLnBrk="1" hangingPunct="1"/>
            <a:endParaRPr lang="en-US" sz="600" dirty="0">
              <a:latin typeface="ITC Franklin Gothic Std Bk Cp"/>
            </a:endParaRPr>
          </a:p>
          <a:p>
            <a:pPr eaLnBrk="1" hangingPunct="1"/>
            <a:r>
              <a:rPr lang="en-US" dirty="0">
                <a:latin typeface="ITC Franklin Gothic Std Bk Cp"/>
              </a:rPr>
              <a:t>(F&amp;A = $270,000 = .54 * $500,000)</a:t>
            </a:r>
          </a:p>
          <a:p>
            <a:pPr eaLnBrk="1" hangingPunct="1"/>
            <a:endParaRPr lang="en-US" dirty="0" smtClean="0"/>
          </a:p>
          <a:p>
            <a:pPr eaLnBrk="1" hangingPunct="1"/>
            <a:endParaRPr lang="en-US" dirty="0" smtClean="0"/>
          </a:p>
          <a:p>
            <a:pPr eaLnBrk="1" hangingPunct="1"/>
            <a:endParaRPr lang="en-US" dirty="0" smtClean="0"/>
          </a:p>
        </p:txBody>
      </p:sp>
      <p:sp>
        <p:nvSpPr>
          <p:cNvPr id="2" name="TextBox 1"/>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5837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39</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9502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ITC Franklin Gothic Std Bk Cp"/>
              </a:rPr>
              <a:t>The rate is just a fraction of items that the University has paid for in advance that support grant work divided by the dollars spent on a grant.</a:t>
            </a:r>
          </a:p>
          <a:p>
            <a:endParaRPr lang="en-US" dirty="0" smtClean="0">
              <a:latin typeface="ITC Franklin Gothic Std Bk Cp"/>
            </a:endParaRPr>
          </a:p>
          <a:p>
            <a:r>
              <a:rPr lang="en-US" dirty="0" smtClean="0">
                <a:latin typeface="ITC Franklin Gothic Std Bk Cp"/>
              </a:rPr>
              <a:t>OR is </a:t>
            </a:r>
            <a:r>
              <a:rPr lang="en-US" u="sng" dirty="0" smtClean="0">
                <a:latin typeface="ITC Franklin Gothic Std Bk Cp"/>
              </a:rPr>
              <a:t>O</a:t>
            </a:r>
            <a:r>
              <a:rPr lang="en-US" dirty="0" smtClean="0">
                <a:latin typeface="ITC Franklin Gothic Std Bk Cp"/>
              </a:rPr>
              <a:t>rganized </a:t>
            </a:r>
            <a:r>
              <a:rPr lang="en-US" dirty="0" smtClean="0">
                <a:latin typeface="ITC Franklin Gothic Std Bk Cp"/>
              </a:rPr>
              <a:t>(externally </a:t>
            </a:r>
            <a:r>
              <a:rPr lang="en-US" dirty="0" smtClean="0">
                <a:latin typeface="ITC Franklin Gothic Std Bk Cp"/>
              </a:rPr>
              <a:t>sponsored) </a:t>
            </a:r>
            <a:r>
              <a:rPr lang="en-US" u="sng" dirty="0" smtClean="0">
                <a:latin typeface="ITC Franklin Gothic Std Bk Cp"/>
              </a:rPr>
              <a:t>R</a:t>
            </a:r>
            <a:r>
              <a:rPr lang="en-US" dirty="0" smtClean="0">
                <a:latin typeface="ITC Franklin Gothic Std Bk Cp"/>
              </a:rPr>
              <a:t>esearch.</a:t>
            </a: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4</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54256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Regulations allow recharge centers to charge federal grants</a:t>
            </a:r>
            <a:r>
              <a:rPr lang="en-US" sz="1200" dirty="0" smtClean="0"/>
              <a:t>.</a:t>
            </a:r>
            <a:endParaRPr lang="en-US" sz="1200"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40</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26762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41</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3437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126" indent="-229126">
              <a:buAutoNum type="arabicPeriod"/>
            </a:pPr>
            <a:r>
              <a:rPr lang="en-US" sz="1200" dirty="0" smtClean="0">
                <a:latin typeface="ITC Franklin Gothic Std Bk Cp"/>
              </a:rPr>
              <a:t>No one can pay less than what federally-supported activities pay.</a:t>
            </a:r>
          </a:p>
          <a:p>
            <a:pPr marL="457200" lvl="1" indent="0">
              <a:buNone/>
            </a:pPr>
            <a:endParaRPr lang="en-US" sz="600" dirty="0" smtClean="0">
              <a:latin typeface="ITC Franklin Gothic Std Bk Cp"/>
            </a:endParaRPr>
          </a:p>
          <a:p>
            <a:pPr marL="229126" indent="-229126">
              <a:buAutoNum type="arabicPeriod"/>
            </a:pPr>
            <a:r>
              <a:rPr lang="en-US" sz="1200" dirty="0" smtClean="0">
                <a:latin typeface="ITC Franklin Gothic Std Bk Cp"/>
              </a:rPr>
              <a:t>The rates that recharge centers charge are based on actual costs for producing the goods or services.</a:t>
            </a:r>
          </a:p>
          <a:p>
            <a:pPr marL="229126" indent="-229126">
              <a:buAutoNum type="arabicPeriod"/>
            </a:pPr>
            <a:endParaRPr lang="en-US" sz="400" dirty="0" smtClean="0">
              <a:latin typeface="ITC Franklin Gothic Std Bk Cp"/>
            </a:endParaRPr>
          </a:p>
          <a:p>
            <a:pPr marL="229126" indent="-229126">
              <a:buAutoNum type="arabicPeriod"/>
            </a:pPr>
            <a:r>
              <a:rPr lang="en-US" sz="1200" dirty="0" smtClean="0">
                <a:latin typeface="ITC Franklin Gothic Std Bk Cp"/>
              </a:rPr>
              <a:t>The center cannot make a profit (accumulate a surplus) although they can charge depreciation to build up a reserve for purchasing replacement equipment.</a:t>
            </a:r>
          </a:p>
          <a:p>
            <a:pPr marL="229126" indent="-229126">
              <a:buAutoNum type="arabicPeriod"/>
            </a:pPr>
            <a:endParaRPr lang="en-US" sz="400" dirty="0" smtClean="0">
              <a:latin typeface="ITC Franklin Gothic Std Bk Cp"/>
            </a:endParaRPr>
          </a:p>
          <a:p>
            <a:pPr marL="229126" indent="-229126">
              <a:buAutoNum type="arabicPeriod"/>
            </a:pPr>
            <a:r>
              <a:rPr lang="en-US" sz="1200" dirty="0" smtClean="0">
                <a:latin typeface="ITC Franklin Gothic Std Bk Cp"/>
              </a:rPr>
              <a:t>The charges can be burdened with F&amp;A.</a:t>
            </a:r>
          </a:p>
          <a:p>
            <a:pPr marL="229126" indent="-229126">
              <a:buAutoNum type="arabicPeriod"/>
            </a:pPr>
            <a:endParaRPr lang="en-US" sz="400" dirty="0" smtClean="0">
              <a:latin typeface="ITC Franklin Gothic Std Bk Cp"/>
            </a:endParaRPr>
          </a:p>
          <a:p>
            <a:pPr marL="229126" indent="-229126">
              <a:buAutoNum type="arabicPeriod"/>
            </a:pPr>
            <a:r>
              <a:rPr lang="en-US" sz="1200" dirty="0" smtClean="0">
                <a:latin typeface="ITC Franklin Gothic Std Bk Cp"/>
              </a:rPr>
              <a:t>Rates are reviewed and updated to incorporate operating surpluses or deficits into the new rate.</a:t>
            </a:r>
          </a:p>
          <a:p>
            <a:endParaRPr lang="en-US" sz="1200"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42</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68306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Other key points in what a recharge or service center can include in the rates that they charge their customers.</a:t>
            </a: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43</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30536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ITC Franklin Gothic Std Bk Cp"/>
            </a:endParaRPr>
          </a:p>
          <a:p>
            <a:endParaRPr lang="en-US" sz="1200" dirty="0" smtClean="0">
              <a:latin typeface="ITC Franklin Gothic Std Bk Cp"/>
            </a:endParaRPr>
          </a:p>
          <a:p>
            <a:endParaRPr lang="en-US" sz="1200" dirty="0">
              <a:latin typeface="ITC Franklin Gothic Std Bk Cp"/>
            </a:endParaRPr>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44</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0711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eaLnBrk="1" hangingPunct="1">
              <a:defRPr/>
            </a:pPr>
            <a:r>
              <a:rPr lang="en-US" sz="1200" dirty="0" smtClean="0">
                <a:latin typeface="ITC Franklin Gothic Std Bk Cp"/>
              </a:rPr>
              <a:t>The </a:t>
            </a:r>
            <a:r>
              <a:rPr lang="en-US" sz="1200" dirty="0" smtClean="0">
                <a:solidFill>
                  <a:srgbClr val="3028D8"/>
                </a:solidFill>
                <a:latin typeface="ITC Franklin Gothic Std Bk Cp"/>
              </a:rPr>
              <a:t>“</a:t>
            </a:r>
            <a:r>
              <a:rPr lang="en-US" sz="1200" b="1" dirty="0" smtClean="0">
                <a:solidFill>
                  <a:srgbClr val="3028D8"/>
                </a:solidFill>
                <a:latin typeface="ITC Franklin Gothic Std Bk Cp"/>
              </a:rPr>
              <a:t>F” (Facilities costs) are blue</a:t>
            </a:r>
            <a:r>
              <a:rPr lang="en-US" sz="1200" dirty="0" smtClean="0">
                <a:latin typeface="ITC Franklin Gothic Std Bk Cp"/>
              </a:rPr>
              <a:t> and the</a:t>
            </a:r>
            <a:r>
              <a:rPr lang="en-US" sz="1200" b="1" dirty="0" smtClean="0">
                <a:latin typeface="ITC Franklin Gothic Std Bk Cp"/>
              </a:rPr>
              <a:t> </a:t>
            </a:r>
            <a:r>
              <a:rPr lang="en-US" sz="1200" b="1" dirty="0" smtClean="0">
                <a:solidFill>
                  <a:srgbClr val="FF6600"/>
                </a:solidFill>
                <a:latin typeface="ITC Franklin Gothic Std Bk Cp"/>
              </a:rPr>
              <a:t>“A”  (Administrative) are orange</a:t>
            </a:r>
            <a:r>
              <a:rPr lang="en-US" sz="1200" b="1" dirty="0" smtClean="0">
                <a:latin typeface="ITC Franklin Gothic Std Bk Cp"/>
              </a:rPr>
              <a:t>.</a:t>
            </a:r>
          </a:p>
          <a:p>
            <a:pPr defTabSz="916503" eaLnBrk="1" hangingPunct="1">
              <a:defRPr/>
            </a:pPr>
            <a:endParaRPr lang="en-US" sz="1200" b="1" dirty="0" smtClean="0">
              <a:latin typeface="ITC Franklin Gothic Std Bk Cp"/>
            </a:endParaRPr>
          </a:p>
          <a:p>
            <a:pPr defTabSz="916503" eaLnBrk="1" hangingPunct="1">
              <a:defRPr/>
            </a:pPr>
            <a:r>
              <a:rPr lang="en-US" sz="1200" b="0" dirty="0" smtClean="0">
                <a:latin typeface="ITC Franklin Gothic Std Bk Cp"/>
              </a:rPr>
              <a:t>F&amp;A</a:t>
            </a:r>
            <a:r>
              <a:rPr lang="en-US" sz="1200" b="0" baseline="0" dirty="0" smtClean="0">
                <a:latin typeface="ITC Franklin Gothic Std Bk Cp"/>
              </a:rPr>
              <a:t> is also known as indirect or overhead costs.</a:t>
            </a:r>
            <a:endParaRPr lang="en-US" sz="1200" b="0" dirty="0" smtClean="0">
              <a:latin typeface="ITC Franklin Gothic Std Bk Cp"/>
            </a:endParaRPr>
          </a:p>
          <a:p>
            <a:pPr eaLnBrk="1" hangingPunct="1"/>
            <a:endParaRPr lang="en-US" sz="1200" dirty="0" smtClean="0">
              <a:latin typeface="ITC Franklin Gothic Std Bk Cp"/>
            </a:endParaRPr>
          </a:p>
          <a:p>
            <a:pPr eaLnBrk="1" hangingPunct="1"/>
            <a:r>
              <a:rPr lang="en-US" sz="1200" dirty="0" smtClean="0">
                <a:latin typeface="ITC Franklin Gothic Std Bk Cp"/>
              </a:rPr>
              <a:t>The column on the right contains some of the types of costs (direct spending on grants) that go into the base.</a:t>
            </a:r>
          </a:p>
          <a:p>
            <a:pPr eaLnBrk="1" hangingPunct="1"/>
            <a:endParaRPr lang="en-US" sz="1200" dirty="0" smtClean="0">
              <a:latin typeface="ITC Franklin Gothic Std Bk Cp"/>
            </a:endParaRPr>
          </a:p>
          <a:p>
            <a:pPr eaLnBrk="1" hangingPunct="1"/>
            <a:r>
              <a:rPr lang="en-US" sz="1200" dirty="0" smtClean="0">
                <a:latin typeface="ITC Franklin Gothic Std Bk Cp"/>
              </a:rPr>
              <a:t>We divide the costs associated with research by the research base to get the F&amp;A rate which is a fraction that’s expressed as a percent.</a:t>
            </a:r>
          </a:p>
          <a:p>
            <a:pPr eaLnBrk="1" hangingPunct="1"/>
            <a:r>
              <a:rPr lang="en-US" sz="1200" i="1" dirty="0" smtClean="0">
                <a:latin typeface="ITC Franklin Gothic Std Bk Cp"/>
              </a:rPr>
              <a:t>	&gt;&gt;Click to show the numbers</a:t>
            </a:r>
            <a:r>
              <a:rPr lang="en-US" sz="1200" dirty="0" smtClean="0">
                <a:latin typeface="ITC Franklin Gothic Std Bk Cp"/>
              </a:rPr>
              <a:t>. </a:t>
            </a:r>
          </a:p>
          <a:p>
            <a:pPr eaLnBrk="1" hangingPunct="1"/>
            <a:endParaRPr lang="en-US" sz="1200" dirty="0" smtClean="0">
              <a:latin typeface="ITC Franklin Gothic Std Bk Cp"/>
            </a:endParaRPr>
          </a:p>
          <a:p>
            <a:pPr eaLnBrk="1" hangingPunct="1"/>
            <a:r>
              <a:rPr lang="en-US" sz="1200" dirty="0" smtClean="0">
                <a:latin typeface="ITC Franklin Gothic Std Bk Cp"/>
              </a:rPr>
              <a:t>These amounts are approximately what we ended up with after our last </a:t>
            </a:r>
            <a:r>
              <a:rPr lang="en-US" sz="1200" dirty="0" smtClean="0">
                <a:latin typeface="ITC Franklin Gothic Std Bk Cp"/>
              </a:rPr>
              <a:t>negotiation</a:t>
            </a:r>
            <a:r>
              <a:rPr lang="en-US" sz="1200" baseline="0" dirty="0" smtClean="0">
                <a:latin typeface="ITC Franklin Gothic Std Bk Cp"/>
              </a:rPr>
              <a:t> using FY2014 base year.</a:t>
            </a:r>
            <a:endParaRPr lang="en-US" sz="1200" dirty="0" smtClean="0">
              <a:latin typeface="ITC Franklin Gothic Std Bk Cp"/>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5</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869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76247"/>
            <a:ext cx="6477000" cy="4500882"/>
          </a:xfrm>
        </p:spPr>
        <p:txBody>
          <a:bodyPr/>
          <a:lstStyle/>
          <a:p>
            <a:pPr defTabSz="916503">
              <a:defRPr/>
            </a:pPr>
            <a:r>
              <a:rPr lang="en-US" dirty="0" smtClean="0">
                <a:solidFill>
                  <a:schemeClr val="tx1"/>
                </a:solidFill>
                <a:latin typeface="ITC Franklin Gothic Std Bk Cp"/>
              </a:rPr>
              <a:t>Negotiated Lump Sum is a negotiated fixed amount in lieu of indirect costs.  The lump sum is offset against the pools before allocation to the 4 bases.</a:t>
            </a:r>
          </a:p>
          <a:p>
            <a:pPr defTabSz="916503">
              <a:defRPr/>
            </a:pPr>
            <a:endParaRPr lang="en-US" sz="600" dirty="0" smtClean="0">
              <a:solidFill>
                <a:schemeClr val="tx1"/>
              </a:solidFill>
              <a:latin typeface="ITC Franklin Gothic Std Bk Cp"/>
            </a:endParaRPr>
          </a:p>
          <a:p>
            <a:pPr defTabSz="916503">
              <a:defRPr/>
            </a:pPr>
            <a:r>
              <a:rPr lang="en-US" dirty="0" smtClean="0">
                <a:solidFill>
                  <a:srgbClr val="FF0000"/>
                </a:solidFill>
                <a:latin typeface="ITC Franklin Gothic Std Bk Cp"/>
              </a:rPr>
              <a:t>Predetermined rates apply to a specific time period (usually the institution’s fiscal year) and may be negotiated for periods of 2 to 4 years.  Generally, predetermined rates cannot be adjusted.</a:t>
            </a:r>
          </a:p>
          <a:p>
            <a:endParaRPr lang="en-US" sz="600" b="1" dirty="0" smtClean="0">
              <a:solidFill>
                <a:schemeClr val="tx1"/>
              </a:solidFill>
              <a:latin typeface="ITC Franklin Gothic Std Bk Cp"/>
            </a:endParaRPr>
          </a:p>
          <a:p>
            <a:r>
              <a:rPr lang="en-US" dirty="0" smtClean="0">
                <a:solidFill>
                  <a:schemeClr val="tx1"/>
                </a:solidFill>
                <a:latin typeface="ITC Franklin Gothic Std Bk Cp"/>
              </a:rPr>
              <a:t>Fixed rates are negotiated in advance of a period, such as a fiscal year.  The over/under recoveries may be used to adjust the indirect costs for the next rate negotiation.  </a:t>
            </a:r>
          </a:p>
          <a:p>
            <a:endParaRPr lang="en-US" sz="600" dirty="0" smtClean="0">
              <a:solidFill>
                <a:schemeClr val="tx1"/>
              </a:solidFill>
              <a:latin typeface="ITC Franklin Gothic Std Bk Cp"/>
            </a:endParaRPr>
          </a:p>
          <a:p>
            <a:r>
              <a:rPr lang="en-US" dirty="0" smtClean="0">
                <a:solidFill>
                  <a:schemeClr val="tx1"/>
                </a:solidFill>
                <a:latin typeface="ITC Franklin Gothic Std Bk Cp"/>
              </a:rPr>
              <a:t>When the federal government </a:t>
            </a:r>
            <a:r>
              <a:rPr lang="en-US" baseline="0" dirty="0" smtClean="0">
                <a:solidFill>
                  <a:schemeClr val="tx1"/>
                </a:solidFill>
                <a:latin typeface="ITC Franklin Gothic Std Bk Cp"/>
              </a:rPr>
              <a:t>determines that cost experience or other pertinent facts do not justify the use of predetermined rates, or a fixed rate with a carry-forward, or the </a:t>
            </a:r>
            <a:r>
              <a:rPr lang="en-US" dirty="0" smtClean="0">
                <a:latin typeface="ITC Franklin Gothic Std Bk Cp"/>
              </a:rPr>
              <a:t>government </a:t>
            </a:r>
            <a:r>
              <a:rPr lang="en-US" baseline="0" dirty="0" smtClean="0">
                <a:solidFill>
                  <a:schemeClr val="tx1"/>
                </a:solidFill>
                <a:latin typeface="ITC Franklin Gothic Std Bk Cp"/>
              </a:rPr>
              <a:t>and the institution cannot agree on an equitable rate, a provisional rate must be established.</a:t>
            </a:r>
          </a:p>
          <a:p>
            <a:pPr lvl="1">
              <a:tabLst>
                <a:tab pos="342900" algn="l"/>
              </a:tabLst>
            </a:pPr>
            <a:r>
              <a:rPr lang="en-US" baseline="0" dirty="0" smtClean="0">
                <a:solidFill>
                  <a:schemeClr val="tx1"/>
                </a:solidFill>
                <a:latin typeface="ITC Franklin Gothic Std Bk Cp"/>
              </a:rPr>
              <a:t>If a fiscal year ends while still using a provisional rate, a final rate will be established, with adjustments based on the actual allowable costs incurred for the period involved.</a:t>
            </a:r>
          </a:p>
          <a:p>
            <a:pPr>
              <a:tabLst>
                <a:tab pos="342900" algn="l"/>
              </a:tabLst>
            </a:pPr>
            <a:endParaRPr lang="en-US" sz="600" dirty="0" smtClean="0">
              <a:latin typeface="ITC Franklin Gothic Std Bk Cp"/>
            </a:endParaRPr>
          </a:p>
          <a:p>
            <a:r>
              <a:rPr lang="en-US" b="1" dirty="0" smtClean="0">
                <a:latin typeface="ITC Franklin Gothic Std Bk Cp"/>
              </a:rPr>
              <a:t>Simplified Method for Small Institutions </a:t>
            </a:r>
            <a:r>
              <a:rPr lang="en-US" dirty="0" smtClean="0">
                <a:latin typeface="ITC Franklin Gothic Std Bk Cp"/>
              </a:rPr>
              <a:t>may use MTDC or Salaries and Wages.  GA, O&amp;M, Library, DA = 20% of deans and department heads salaries and expenses divided by base.</a:t>
            </a:r>
          </a:p>
          <a:p>
            <a:pPr defTabSz="916503">
              <a:defRPr/>
            </a:pPr>
            <a:endParaRPr lang="en-US" sz="600" b="1" dirty="0" smtClean="0">
              <a:solidFill>
                <a:srgbClr val="CC0000"/>
              </a:solidFill>
              <a:latin typeface="ITC Franklin Gothic Std Bk Cp"/>
            </a:endParaRPr>
          </a:p>
          <a:p>
            <a:endParaRPr lang="en-US" sz="2800" b="1"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6</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5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ITC Franklin Gothic Std Bk Cp"/>
              </a:rPr>
              <a:t>Our </a:t>
            </a:r>
            <a:r>
              <a:rPr lang="en-US" sz="1200" dirty="0" smtClean="0">
                <a:latin typeface="ITC Franklin Gothic Std Bk Cp"/>
              </a:rPr>
              <a:t>current F&amp;A rate agreement letter, dated </a:t>
            </a:r>
            <a:r>
              <a:rPr lang="en-US" sz="1200" dirty="0" smtClean="0">
                <a:latin typeface="ITC Franklin Gothic Std Bk Cp"/>
              </a:rPr>
              <a:t>07/08/2020, </a:t>
            </a:r>
            <a:r>
              <a:rPr lang="en-US" sz="1200" dirty="0" smtClean="0">
                <a:latin typeface="ITC Franklin Gothic Std Bk Cp"/>
              </a:rPr>
              <a:t>is based on our FY14 costs and established predetermined rates through </a:t>
            </a:r>
            <a:r>
              <a:rPr lang="en-US" sz="1200" dirty="0" smtClean="0">
                <a:latin typeface="ITC Franklin Gothic Std Bk Cp"/>
              </a:rPr>
              <a:t>6/30/2023 </a:t>
            </a:r>
            <a:r>
              <a:rPr lang="en-US" sz="1200" dirty="0" smtClean="0">
                <a:latin typeface="ITC Franklin Gothic Std Bk Cp"/>
              </a:rPr>
              <a:t>for UVa.  Our </a:t>
            </a:r>
            <a:r>
              <a:rPr lang="en-US" sz="1200" dirty="0" smtClean="0">
                <a:latin typeface="ITC Franklin Gothic Std Bk Cp"/>
              </a:rPr>
              <a:t>OR </a:t>
            </a:r>
            <a:r>
              <a:rPr lang="en-US" sz="1200" dirty="0" smtClean="0">
                <a:latin typeface="ITC Franklin Gothic Std Bk Cp"/>
              </a:rPr>
              <a:t>rate is 61.5%.</a:t>
            </a:r>
          </a:p>
          <a:p>
            <a:endParaRPr lang="en-US" sz="1200" dirty="0" smtClean="0"/>
          </a:p>
          <a:p>
            <a:endParaRPr lang="en-US" sz="1200"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7</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512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76247"/>
            <a:ext cx="6477000" cy="4500882"/>
          </a:xfrm>
        </p:spPr>
        <p:txBody>
          <a:bodyPr/>
          <a:lstStyle/>
          <a:p>
            <a:endParaRPr lang="en-US" sz="2800" b="1"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8</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888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4518"/>
            <a:ext cx="6096000" cy="465328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ITC Franklin Gothic Std Bk Cp"/>
              </a:rPr>
              <a:t>List of acronyms we discuss</a:t>
            </a:r>
            <a:r>
              <a:rPr lang="en-US" b="1" baseline="0" dirty="0" smtClean="0">
                <a:latin typeface="ITC Franklin Gothic Std Bk Cp"/>
              </a:rPr>
              <a:t> today</a:t>
            </a:r>
            <a:endParaRPr lang="en-US" b="1" dirty="0" smtClean="0">
              <a:latin typeface="ITC Franklin Gothic Std Bk Cp"/>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latin typeface="ITC Franklin Gothic Std Bk Cp"/>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ITC Franklin Gothic Std Bk Cp"/>
              </a:rPr>
              <a:t>***</a:t>
            </a:r>
            <a:endParaRPr lang="en-US" altLang="en-US" dirty="0" smtClean="0">
              <a:latin typeface="ITC Franklin Gothic Std Bk Cp"/>
            </a:endParaRPr>
          </a:p>
          <a:p>
            <a:endParaRPr lang="en-US" altLang="en-US" dirty="0" smtClean="0">
              <a:latin typeface="ITC Franklin Gothic Std Bk Cp"/>
            </a:endParaRPr>
          </a:p>
          <a:p>
            <a:r>
              <a:rPr lang="en-US" altLang="en-US" dirty="0" smtClean="0">
                <a:latin typeface="ITC Franklin Gothic Std Bk Cp"/>
              </a:rPr>
              <a:t>GA </a:t>
            </a:r>
            <a:r>
              <a:rPr lang="en-US" altLang="en-US" dirty="0" smtClean="0">
                <a:latin typeface="ITC Franklin Gothic Std Bk Cp"/>
              </a:rPr>
              <a:t>is for University-wide functions only.  The President’s Office, Executive VP &amp; Chief Operating Officer’s units, the General Counsel’s office, HR, and the VP-Finance which includes Procurement are examples of GA. </a:t>
            </a:r>
          </a:p>
          <a:p>
            <a:endParaRPr lang="en-US" altLang="en-US" sz="600" dirty="0" smtClean="0">
              <a:latin typeface="ITC Franklin Gothic Std Bk Cp"/>
            </a:endParaRPr>
          </a:p>
          <a:p>
            <a:r>
              <a:rPr lang="en-US" altLang="en-US" dirty="0" smtClean="0">
                <a:latin typeface="ITC Franklin Gothic Std Bk Cp"/>
              </a:rPr>
              <a:t>DA is Departmental Administration which is the operation of the Deans’ offices in each school, such as SOM, A&amp;S, SEAS, and Curry.  The Deans operations are </a:t>
            </a:r>
            <a:r>
              <a:rPr lang="en-US" altLang="en-US" u="sng" dirty="0" smtClean="0">
                <a:latin typeface="ITC Franklin Gothic Std Bk Cp"/>
              </a:rPr>
              <a:t>not</a:t>
            </a:r>
            <a:r>
              <a:rPr lang="en-US" altLang="en-US" dirty="0" smtClean="0">
                <a:latin typeface="ITC Franklin Gothic Std Bk Cp"/>
              </a:rPr>
              <a:t> GA.</a:t>
            </a:r>
          </a:p>
          <a:p>
            <a:pPr lvl="1">
              <a:tabLst>
                <a:tab pos="342900" algn="l"/>
              </a:tabLst>
            </a:pPr>
            <a:r>
              <a:rPr lang="en-US" altLang="en-US" dirty="0" smtClean="0">
                <a:latin typeface="ITC Franklin Gothic Std Bk Cp"/>
              </a:rPr>
              <a:t>Departmental Administration doesn’t include most of the costs for operating the individual Academic departments (including dept chairs), such as Biology, Chemistry, Pediatrics, Surgery, or the SOM Internal Medicine group.</a:t>
            </a:r>
          </a:p>
          <a:p>
            <a:pPr>
              <a:defRPr/>
            </a:pPr>
            <a:endParaRPr lang="en-US" altLang="en-US" sz="600" dirty="0" smtClean="0">
              <a:latin typeface="ITC Franklin Gothic Std Bk Cp"/>
            </a:endParaRPr>
          </a:p>
          <a:p>
            <a:r>
              <a:rPr lang="en-US" altLang="en-US" dirty="0" smtClean="0">
                <a:latin typeface="ITC Franklin Gothic Std Bk Cp"/>
              </a:rPr>
              <a:t>O&amp;M includes Facilities Management, the University Police, the Office of Emergency Preparedness, and the Office of the University Architect.  O&amp;M is all the costs for operating, maintaining, protecting, and improving our buildings and grounds</a:t>
            </a:r>
            <a:r>
              <a:rPr lang="en-US" altLang="en-US" dirty="0" smtClean="0">
                <a:latin typeface="ITC Franklin Gothic Std Bk Cp"/>
              </a:rPr>
              <a:t>.</a:t>
            </a:r>
          </a:p>
          <a:p>
            <a:endParaRPr lang="en-US" b="1" dirty="0" smtClean="0">
              <a:latin typeface="ITC Franklin Gothic Std Bk Cp"/>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ITC Franklin Gothic Std Bk Cp"/>
              </a:rPr>
              <a:t>The use of these acronyms follow federal costing guidance set forth in Title 2 Code of Federal Regulations, Part 200.</a:t>
            </a:r>
            <a:endParaRPr lang="en-US" b="1" dirty="0" smtClean="0">
              <a:latin typeface="ITC Franklin Gothic Std Bk Cp"/>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solidFill>
                  <a:srgbClr val="000000"/>
                </a:solidFill>
              </a:rPr>
              <a:t>Understanding F&amp;A Rates</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September 7, 2017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9</a:t>
            </a:fld>
            <a:endParaRPr lang="en-US" dirty="0">
              <a:solidFill>
                <a:srgbClr val="000000"/>
              </a:solidFill>
            </a:endParaRPr>
          </a:p>
        </p:txBody>
      </p:sp>
      <p:sp>
        <p:nvSpPr>
          <p:cNvPr id="7" name="TextBox 6"/>
          <p:cNvSpPr txBox="1"/>
          <p:nvPr>
            <p:custDataLst>
              <p:tags r:id="rId1"/>
            </p:custDataLst>
          </p:nvPr>
        </p:nvSpPr>
        <p:spPr>
          <a:xfrm>
            <a:off x="0" y="0"/>
            <a:ext cx="3810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997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dirty="0" smtClean="0"/>
              <a:t>9/7/2017</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02AB692-86D4-4D1C-BA93-ED4C26BB1989}" type="slidenum">
              <a:rPr lang="en-US" smtClean="0"/>
              <a:pPr>
                <a:defRPr/>
              </a:pPr>
              <a:t>‹#›</a:t>
            </a:fld>
            <a:endParaRPr lang="en-US" dirty="0"/>
          </a:p>
        </p:txBody>
      </p:sp>
    </p:spTree>
    <p:extLst>
      <p:ext uri="{BB962C8B-B14F-4D97-AF65-F5344CB8AC3E}">
        <p14:creationId xmlns:p14="http://schemas.microsoft.com/office/powerpoint/2010/main" val="186778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t>9/7/2017</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1FC713-9D48-4D17-83BB-FC483FEB2D17}" type="slidenum">
              <a:rPr lang="en-US" smtClean="0"/>
              <a:pPr>
                <a:defRPr/>
              </a:pPr>
              <a:t>‹#›</a:t>
            </a:fld>
            <a:endParaRPr lang="en-US" dirty="0"/>
          </a:p>
        </p:txBody>
      </p:sp>
    </p:spTree>
    <p:extLst>
      <p:ext uri="{BB962C8B-B14F-4D97-AF65-F5344CB8AC3E}">
        <p14:creationId xmlns:p14="http://schemas.microsoft.com/office/powerpoint/2010/main" val="145459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t>9/7/2017</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D09C18B-EE1C-4FA5-A5DB-EF963E845AA1}" type="slidenum">
              <a:rPr lang="en-US" smtClean="0"/>
              <a:pPr>
                <a:defRPr/>
              </a:pPr>
              <a:t>‹#›</a:t>
            </a:fld>
            <a:endParaRPr lang="en-US" dirty="0"/>
          </a:p>
        </p:txBody>
      </p:sp>
    </p:spTree>
    <p:extLst>
      <p:ext uri="{BB962C8B-B14F-4D97-AF65-F5344CB8AC3E}">
        <p14:creationId xmlns:p14="http://schemas.microsoft.com/office/powerpoint/2010/main" val="7395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78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53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723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522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2548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129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384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021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t>9/7/2017</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4AE4D9F-0A78-4073-9852-C58D34184C21}" type="slidenum">
              <a:rPr lang="en-US" smtClean="0"/>
              <a:pPr>
                <a:defRPr/>
              </a:pPr>
              <a:t>‹#›</a:t>
            </a:fld>
            <a:endParaRPr lang="en-US" dirty="0"/>
          </a:p>
        </p:txBody>
      </p:sp>
    </p:spTree>
    <p:extLst>
      <p:ext uri="{BB962C8B-B14F-4D97-AF65-F5344CB8AC3E}">
        <p14:creationId xmlns:p14="http://schemas.microsoft.com/office/powerpoint/2010/main" val="74406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238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9/7/2017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8F8BC3-73E8-DE4F-ADA8-E479079173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20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t>9/7/2017</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445BF6-29DA-4708-BD8A-2852E53B1CBB}" type="slidenum">
              <a:rPr lang="en-US" smtClean="0"/>
              <a:pPr>
                <a:defRPr/>
              </a:pPr>
              <a:t>‹#›</a:t>
            </a:fld>
            <a:endParaRPr lang="en-US" dirty="0"/>
          </a:p>
        </p:txBody>
      </p:sp>
    </p:spTree>
    <p:extLst>
      <p:ext uri="{BB962C8B-B14F-4D97-AF65-F5344CB8AC3E}">
        <p14:creationId xmlns:p14="http://schemas.microsoft.com/office/powerpoint/2010/main" val="187702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dirty="0" smtClean="0"/>
              <a:t>9/7/2017</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D5A737-65CF-4D2D-BA6C-E312401360B0}" type="slidenum">
              <a:rPr lang="en-US" smtClean="0"/>
              <a:pPr>
                <a:defRPr/>
              </a:pPr>
              <a:t>‹#›</a:t>
            </a:fld>
            <a:endParaRPr lang="en-US" dirty="0"/>
          </a:p>
        </p:txBody>
      </p:sp>
    </p:spTree>
    <p:extLst>
      <p:ext uri="{BB962C8B-B14F-4D97-AF65-F5344CB8AC3E}">
        <p14:creationId xmlns:p14="http://schemas.microsoft.com/office/powerpoint/2010/main" val="274523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dirty="0" smtClean="0"/>
              <a:t>9/7/2017</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1DC9AB0-A3D9-4D23-9DD6-6432EED67457}" type="slidenum">
              <a:rPr lang="en-US" smtClean="0"/>
              <a:pPr>
                <a:defRPr/>
              </a:pPr>
              <a:t>‹#›</a:t>
            </a:fld>
            <a:endParaRPr lang="en-US" dirty="0"/>
          </a:p>
        </p:txBody>
      </p:sp>
    </p:spTree>
    <p:extLst>
      <p:ext uri="{BB962C8B-B14F-4D97-AF65-F5344CB8AC3E}">
        <p14:creationId xmlns:p14="http://schemas.microsoft.com/office/powerpoint/2010/main" val="41571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dirty="0" smtClean="0"/>
              <a:t>9/7/2017</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FA225E-9268-4DDC-96D2-8322B141DCFB}" type="slidenum">
              <a:rPr lang="en-US" smtClean="0"/>
              <a:pPr>
                <a:defRPr/>
              </a:pPr>
              <a:t>‹#›</a:t>
            </a:fld>
            <a:endParaRPr lang="en-US" dirty="0"/>
          </a:p>
        </p:txBody>
      </p:sp>
    </p:spTree>
    <p:extLst>
      <p:ext uri="{BB962C8B-B14F-4D97-AF65-F5344CB8AC3E}">
        <p14:creationId xmlns:p14="http://schemas.microsoft.com/office/powerpoint/2010/main" val="298230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9/7/2017</a:t>
            </a: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3BC395D-F06C-4685-8032-5537AA33530D}" type="slidenum">
              <a:rPr lang="en-US" smtClean="0"/>
              <a:pPr>
                <a:defRPr/>
              </a:pPr>
              <a:t>‹#›</a:t>
            </a:fld>
            <a:endParaRPr lang="en-US" dirty="0"/>
          </a:p>
        </p:txBody>
      </p:sp>
    </p:spTree>
    <p:extLst>
      <p:ext uri="{BB962C8B-B14F-4D97-AF65-F5344CB8AC3E}">
        <p14:creationId xmlns:p14="http://schemas.microsoft.com/office/powerpoint/2010/main" val="253460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t>9/7/2017</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9513C1E-714B-4896-A2D8-21E5D65A54A4}" type="slidenum">
              <a:rPr lang="en-US" smtClean="0"/>
              <a:pPr>
                <a:defRPr/>
              </a:pPr>
              <a:t>‹#›</a:t>
            </a:fld>
            <a:endParaRPr lang="en-US" dirty="0"/>
          </a:p>
        </p:txBody>
      </p:sp>
    </p:spTree>
    <p:extLst>
      <p:ext uri="{BB962C8B-B14F-4D97-AF65-F5344CB8AC3E}">
        <p14:creationId xmlns:p14="http://schemas.microsoft.com/office/powerpoint/2010/main" val="68964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t>9/7/2017</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CDEDFC6-8BDD-46CA-9B2E-03B99EA39E55}" type="slidenum">
              <a:rPr lang="en-US" smtClean="0"/>
              <a:pPr>
                <a:defRPr/>
              </a:pPr>
              <a:t>‹#›</a:t>
            </a:fld>
            <a:endParaRPr lang="en-US" dirty="0"/>
          </a:p>
        </p:txBody>
      </p:sp>
    </p:spTree>
    <p:extLst>
      <p:ext uri="{BB962C8B-B14F-4D97-AF65-F5344CB8AC3E}">
        <p14:creationId xmlns:p14="http://schemas.microsoft.com/office/powerpoint/2010/main" val="12940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t>9/7/2017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smtClean="0"/>
          </a:p>
          <a:p>
            <a:pPr>
              <a:defRPr/>
            </a:pPr>
            <a:fld id="{340ABD4B-6B5B-457F-A1F7-846EE14A8486}" type="slidenum">
              <a:rPr lang="en-US" smtClean="0"/>
              <a:pPr>
                <a:defRPr/>
              </a:pPr>
              <a:t>‹#›</a:t>
            </a:fld>
            <a:endParaRPr lang="en-US" dirty="0"/>
          </a:p>
        </p:txBody>
      </p:sp>
    </p:spTree>
    <p:extLst>
      <p:ext uri="{BB962C8B-B14F-4D97-AF65-F5344CB8AC3E}">
        <p14:creationId xmlns:p14="http://schemas.microsoft.com/office/powerpoint/2010/main" val="262300339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r>
              <a:rPr lang="en-US" dirty="0" smtClean="0">
                <a:solidFill>
                  <a:prstClr val="black">
                    <a:tint val="75000"/>
                  </a:prstClr>
                </a:solidFill>
                <a:latin typeface="Calibri"/>
              </a:rPr>
              <a:t>9/7/2017</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E8F8BC3-73E8-DE4F-ADA8-E4790791733F}"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668803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8.w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2.wmf"/><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https://rates.psc.gov/fms/dca/Updated%202017%20CU%20Best%20Practices%20Manual.pdf" TargetMode="Externa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4.emf"/><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4.em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4.emf"/><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emf"/><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emf"/><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financialplanning.vpfinance.virginia.edu/facilities-administrative-costs"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mailto:mtn9ba@virginia.edu" TargetMode="External"/><Relationship Id="rId5" Type="http://schemas.openxmlformats.org/officeDocument/2006/relationships/hyperlink" Target="mailto:ajm9ws@virginia.edu" TargetMode="Externa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itle Placeholder 1"/>
          <p:cNvSpPr txBox="1">
            <a:spLocks/>
          </p:cNvSpPr>
          <p:nvPr/>
        </p:nvSpPr>
        <p:spPr>
          <a:xfrm>
            <a:off x="0" y="3142678"/>
            <a:ext cx="9155545" cy="8226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b="0" i="0" kern="1200" baseline="0">
                <a:solidFill>
                  <a:schemeClr val="bg1"/>
                </a:solidFill>
                <a:latin typeface="FranklinGothicURWComDem"/>
                <a:ea typeface="+mj-ea"/>
                <a:cs typeface="FranklinGothicURWComDem"/>
              </a:defRPr>
            </a:lvl1pPr>
          </a:lstStyle>
          <a:p>
            <a:r>
              <a:rPr lang="en-US" sz="2800" b="0" i="0" dirty="0" smtClean="0">
                <a:latin typeface="FranklinGothicURWComBoo"/>
                <a:cs typeface="FranklinGothicURWComBoo"/>
              </a:rPr>
              <a:t>OPTIONAL SUBHEAD HERE</a:t>
            </a:r>
            <a:endParaRPr lang="en-US" sz="2800" b="0" i="0" dirty="0">
              <a:latin typeface="FranklinGothicURWComBoo"/>
              <a:cs typeface="FranklinGothicURWComBoo"/>
            </a:endParaRPr>
          </a:p>
        </p:txBody>
      </p:sp>
      <p:pic>
        <p:nvPicPr>
          <p:cNvPr id="5" name="Picture 4" descr="primary_full_color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696" y="5855111"/>
            <a:ext cx="1980184" cy="477806"/>
          </a:xfrm>
          <a:prstGeom prst="rect">
            <a:avLst/>
          </a:prstGeom>
        </p:spPr>
      </p:pic>
      <p:sp>
        <p:nvSpPr>
          <p:cNvPr id="6" name="Rectangle 5"/>
          <p:cNvSpPr/>
          <p:nvPr/>
        </p:nvSpPr>
        <p:spPr>
          <a:xfrm>
            <a:off x="12329" y="0"/>
            <a:ext cx="9131671" cy="5257800"/>
          </a:xfrm>
          <a:prstGeom prst="rect">
            <a:avLst/>
          </a:prstGeom>
          <a:solidFill>
            <a:srgbClr val="0121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158"/>
              </a:solidFill>
            </a:endParaRPr>
          </a:p>
        </p:txBody>
      </p:sp>
      <p:sp>
        <p:nvSpPr>
          <p:cNvPr id="7" name="Title Placeholder 1"/>
          <p:cNvSpPr txBox="1">
            <a:spLocks/>
          </p:cNvSpPr>
          <p:nvPr/>
        </p:nvSpPr>
        <p:spPr>
          <a:xfrm>
            <a:off x="12330" y="2384910"/>
            <a:ext cx="9131670" cy="8226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baseline="0">
                <a:solidFill>
                  <a:schemeClr val="bg1"/>
                </a:solidFill>
                <a:latin typeface="FranklinGothicURWExtComDDem"/>
                <a:ea typeface="+mj-ea"/>
                <a:cs typeface="FranklinGothicURWExtComDDem"/>
              </a:defRPr>
            </a:lvl1pPr>
          </a:lstStyle>
          <a:p>
            <a:r>
              <a:rPr lang="en-US" dirty="0" smtClean="0">
                <a:latin typeface="ITC Franklin Gothic Std Dm XCp"/>
                <a:cs typeface="ITC Franklin Gothic Std Dm XCp"/>
              </a:rPr>
              <a:t> </a:t>
            </a:r>
            <a:endParaRPr lang="en-US" dirty="0">
              <a:latin typeface="ITC Franklin Gothic Std Dm XCp"/>
              <a:cs typeface="ITC Franklin Gothic Std Dm XCp"/>
            </a:endParaRPr>
          </a:p>
        </p:txBody>
      </p:sp>
      <p:sp>
        <p:nvSpPr>
          <p:cNvPr id="8" name="Title Placeholder 1"/>
          <p:cNvSpPr txBox="1">
            <a:spLocks/>
          </p:cNvSpPr>
          <p:nvPr/>
        </p:nvSpPr>
        <p:spPr>
          <a:xfrm>
            <a:off x="12330" y="3375879"/>
            <a:ext cx="9143215" cy="16859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b="0" i="0" kern="1200" baseline="0">
                <a:solidFill>
                  <a:schemeClr val="bg1"/>
                </a:solidFill>
                <a:latin typeface="FranklinGothicURWComDem"/>
                <a:ea typeface="+mj-ea"/>
                <a:cs typeface="FranklinGothicURWComDem"/>
              </a:defRPr>
            </a:lvl1pPr>
          </a:lstStyle>
          <a:p>
            <a:r>
              <a:rPr lang="en-US" sz="2800" dirty="0" smtClean="0">
                <a:latin typeface="ITC Franklin Gothic Std Bk Cp"/>
                <a:cs typeface="ITC Franklin Gothic Std Bk Cp"/>
              </a:rPr>
              <a:t>Andrew </a:t>
            </a:r>
            <a:r>
              <a:rPr lang="en-US" sz="2800" dirty="0" smtClean="0">
                <a:latin typeface="ITC Franklin Gothic Std Bk Cp"/>
                <a:cs typeface="ITC Franklin Gothic Std Bk Cp"/>
              </a:rPr>
              <a:t>McGehee</a:t>
            </a:r>
          </a:p>
          <a:p>
            <a:r>
              <a:rPr lang="en-US" sz="2800" baseline="0" dirty="0" smtClean="0">
                <a:latin typeface="ITC Franklin Gothic Std Bk Cp"/>
                <a:cs typeface="ITC Franklin Gothic Std Bk Cp"/>
              </a:rPr>
              <a:t>Minh Nguyen</a:t>
            </a:r>
            <a:endParaRPr lang="en-US" sz="2800" baseline="0" dirty="0" smtClean="0">
              <a:latin typeface="ITC Franklin Gothic Std Bk Cp"/>
              <a:cs typeface="ITC Franklin Gothic Std Bk Cp"/>
            </a:endParaRPr>
          </a:p>
          <a:p>
            <a:r>
              <a:rPr lang="en-US" i="1" dirty="0" smtClean="0">
                <a:latin typeface="ITC Franklin Gothic Std Bk Cp"/>
                <a:cs typeface="ITC Franklin Gothic Std Book"/>
              </a:rPr>
              <a:t>November </a:t>
            </a:r>
            <a:r>
              <a:rPr lang="en-US" i="1" dirty="0">
                <a:latin typeface="ITC Franklin Gothic Std Bk Cp"/>
                <a:cs typeface="ITC Franklin Gothic Std Book"/>
              </a:rPr>
              <a:t>4</a:t>
            </a:r>
            <a:r>
              <a:rPr lang="en-US" i="1" dirty="0" smtClean="0">
                <a:latin typeface="ITC Franklin Gothic Std Bk Cp"/>
                <a:cs typeface="ITC Franklin Gothic Std Book"/>
              </a:rPr>
              <a:t>th, 2020</a:t>
            </a:r>
            <a:endParaRPr lang="en-US" i="1" dirty="0">
              <a:latin typeface="ITC Franklin Gothic Std Book"/>
              <a:cs typeface="ITC Franklin Gothic Std Book"/>
            </a:endParaRPr>
          </a:p>
        </p:txBody>
      </p:sp>
      <p:sp>
        <p:nvSpPr>
          <p:cNvPr id="9" name="Title 1"/>
          <p:cNvSpPr txBox="1">
            <a:spLocks/>
          </p:cNvSpPr>
          <p:nvPr/>
        </p:nvSpPr>
        <p:spPr>
          <a:xfrm>
            <a:off x="-1" y="1681282"/>
            <a:ext cx="9155545" cy="1470025"/>
          </a:xfrm>
          <a:prstGeom prst="rect">
            <a:avLst/>
          </a:prstGeom>
        </p:spPr>
        <p:txBody>
          <a:bodyPr/>
          <a:lstStyle>
            <a:lvl1pPr algn="ctr" defTabSz="457200" rtl="0" eaLnBrk="1" latinLnBrk="0" hangingPunct="1">
              <a:spcBef>
                <a:spcPct val="0"/>
              </a:spcBef>
              <a:buNone/>
              <a:defRPr sz="4400" b="0" i="0" u="none" kern="2200" spc="0" baseline="0">
                <a:solidFill>
                  <a:schemeClr val="bg1"/>
                </a:solidFill>
                <a:latin typeface="FranklinGothicURWComDem"/>
                <a:ea typeface="+mj-ea"/>
                <a:cs typeface="FranklinGothicURWComDem"/>
              </a:defRPr>
            </a:lvl1pPr>
          </a:lstStyle>
          <a:p>
            <a:r>
              <a:rPr lang="en-US" sz="5400" dirty="0" smtClean="0">
                <a:latin typeface="ITC Franklin Gothic Std Bk Cp"/>
                <a:cs typeface="ITC Franklin Gothic Std Dm Cp"/>
              </a:rPr>
              <a:t>Understanding F&amp;A Rates</a:t>
            </a:r>
            <a:endParaRPr lang="en-US" sz="5400" dirty="0">
              <a:latin typeface="ITC Franklin Gothic Std Bk Cp"/>
              <a:cs typeface="ITC Franklin Gothic Std Dm Cp"/>
            </a:endParaRPr>
          </a:p>
        </p:txBody>
      </p:sp>
      <p:pic>
        <p:nvPicPr>
          <p:cNvPr id="3" name="Picture 2" descr="dotted_line_white.png"/>
          <p:cNvPicPr>
            <a:picLocks noChangeAspect="1"/>
          </p:cNvPicPr>
          <p:nvPr/>
        </p:nvPicPr>
        <p:blipFill rotWithShape="1">
          <a:blip r:embed="rId4">
            <a:extLst>
              <a:ext uri="{28A0092B-C50C-407E-A947-70E740481C1C}">
                <a14:useLocalDpi xmlns:a14="http://schemas.microsoft.com/office/drawing/2010/main" val="0"/>
              </a:ext>
            </a:extLst>
          </a:blip>
          <a:srcRect r="60437"/>
          <a:stretch/>
        </p:blipFill>
        <p:spPr>
          <a:xfrm>
            <a:off x="960733" y="2636067"/>
            <a:ext cx="7486316" cy="282039"/>
          </a:xfrm>
          <a:prstGeom prst="rect">
            <a:avLst/>
          </a:prstGeom>
        </p:spPr>
      </p:pic>
    </p:spTree>
    <p:extLst>
      <p:ext uri="{BB962C8B-B14F-4D97-AF65-F5344CB8AC3E}">
        <p14:creationId xmlns:p14="http://schemas.microsoft.com/office/powerpoint/2010/main" val="619270823"/>
      </p:ext>
    </p:extLst>
  </p:cSld>
  <p:clrMapOvr>
    <a:masterClrMapping/>
  </p:clrMapOvr>
  <mc:AlternateContent xmlns:mc="http://schemas.openxmlformats.org/markup-compatibility/2006" xmlns:p14="http://schemas.microsoft.com/office/powerpoint/2010/main">
    <mc:Choice Requires="p14">
      <p:transition spd="slow" p14:dur="2000" advTm="2694"/>
    </mc:Choice>
    <mc:Fallback xmlns="">
      <p:transition spd="slow" advTm="269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dirty="0" smtClean="0">
                <a:solidFill>
                  <a:srgbClr val="1F497D">
                    <a:lumMod val="75000"/>
                  </a:srgbClr>
                </a:solidFill>
                <a:latin typeface="ITC Franklin Gothic Std Bk Cp"/>
              </a:rPr>
              <a:t>The Direct Cost Bases</a:t>
            </a:r>
            <a:endParaRPr lang="en-US"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214936698"/>
      </p:ext>
    </p:extLst>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The Direct Cost Bases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fontScale="92500" lnSpcReduction="20000"/>
          </a:bodyPr>
          <a:lstStyle/>
          <a:p>
            <a:pPr>
              <a:defRPr/>
            </a:pPr>
            <a:r>
              <a:rPr lang="en-US" sz="2600" dirty="0">
                <a:solidFill>
                  <a:schemeClr val="tx2">
                    <a:lumMod val="75000"/>
                  </a:schemeClr>
                </a:solidFill>
                <a:latin typeface="ITC Franklin Gothic Std Bk Cp"/>
              </a:rPr>
              <a:t>Bases represent an institution’s direct costs activities </a:t>
            </a:r>
            <a:r>
              <a:rPr lang="en-US" sz="2600" i="1" dirty="0">
                <a:solidFill>
                  <a:schemeClr val="tx2">
                    <a:lumMod val="75000"/>
                  </a:schemeClr>
                </a:solidFill>
                <a:latin typeface="ITC Franklin Gothic Std Bk Cp"/>
              </a:rPr>
              <a:t>App III A.1</a:t>
            </a:r>
            <a:r>
              <a:rPr lang="en-US" sz="2600" dirty="0">
                <a:solidFill>
                  <a:schemeClr val="tx2">
                    <a:lumMod val="75000"/>
                  </a:schemeClr>
                </a:solidFill>
                <a:latin typeface="ITC Franklin Gothic Std Bk Cp"/>
              </a:rPr>
              <a:t>:</a:t>
            </a:r>
          </a:p>
          <a:p>
            <a:pPr>
              <a:defRPr/>
            </a:pPr>
            <a:endParaRPr lang="en-US" sz="200" dirty="0">
              <a:solidFill>
                <a:schemeClr val="tx2">
                  <a:lumMod val="75000"/>
                </a:schemeClr>
              </a:solidFill>
              <a:latin typeface="ITC Franklin Gothic Std Bk Cp"/>
            </a:endParaRPr>
          </a:p>
          <a:p>
            <a:pPr lvl="1">
              <a:defRPr/>
            </a:pPr>
            <a:r>
              <a:rPr lang="en-US" sz="2400" dirty="0">
                <a:solidFill>
                  <a:schemeClr val="tx2">
                    <a:lumMod val="75000"/>
                  </a:schemeClr>
                </a:solidFill>
                <a:latin typeface="ITC Franklin Gothic Std Bk Cp"/>
              </a:rPr>
              <a:t>Instruction and departmental research (IDR)</a:t>
            </a:r>
          </a:p>
          <a:p>
            <a:pPr lvl="2">
              <a:defRPr/>
            </a:pPr>
            <a:r>
              <a:rPr lang="en-US" sz="2200" dirty="0">
                <a:solidFill>
                  <a:schemeClr val="tx2">
                    <a:lumMod val="75000"/>
                  </a:schemeClr>
                </a:solidFill>
                <a:latin typeface="ITC Franklin Gothic Std Bk Cp"/>
              </a:rPr>
              <a:t>Sponsored instruction and training</a:t>
            </a:r>
          </a:p>
          <a:p>
            <a:pPr lvl="2">
              <a:defRPr/>
            </a:pPr>
            <a:r>
              <a:rPr lang="en-US" sz="2200" dirty="0">
                <a:solidFill>
                  <a:schemeClr val="tx2">
                    <a:lumMod val="75000"/>
                  </a:schemeClr>
                </a:solidFill>
                <a:latin typeface="ITC Franklin Gothic Std Bk Cp"/>
              </a:rPr>
              <a:t>Departmental research</a:t>
            </a:r>
          </a:p>
          <a:p>
            <a:pPr lvl="2">
              <a:defRPr/>
            </a:pPr>
            <a:endParaRPr lang="en-US" sz="500" dirty="0">
              <a:solidFill>
                <a:schemeClr val="tx2">
                  <a:lumMod val="75000"/>
                </a:schemeClr>
              </a:solidFill>
              <a:latin typeface="ITC Franklin Gothic Std Bk Cp"/>
            </a:endParaRPr>
          </a:p>
          <a:p>
            <a:pPr lvl="1">
              <a:defRPr/>
            </a:pPr>
            <a:r>
              <a:rPr lang="en-US" sz="2400" dirty="0">
                <a:solidFill>
                  <a:srgbClr val="FF0000"/>
                </a:solidFill>
                <a:latin typeface="ITC Franklin Gothic Std Bk Cp"/>
              </a:rPr>
              <a:t>Organized research (OR)</a:t>
            </a:r>
          </a:p>
          <a:p>
            <a:pPr lvl="2">
              <a:defRPr/>
            </a:pPr>
            <a:r>
              <a:rPr lang="en-US" sz="2200" dirty="0">
                <a:solidFill>
                  <a:schemeClr val="tx2">
                    <a:lumMod val="75000"/>
                  </a:schemeClr>
                </a:solidFill>
                <a:latin typeface="ITC Franklin Gothic Std Bk Cp"/>
              </a:rPr>
              <a:t>Research Training </a:t>
            </a:r>
          </a:p>
          <a:p>
            <a:pPr lvl="2">
              <a:defRPr/>
            </a:pPr>
            <a:r>
              <a:rPr lang="en-US" sz="2200" dirty="0">
                <a:solidFill>
                  <a:schemeClr val="tx2">
                    <a:lumMod val="75000"/>
                  </a:schemeClr>
                </a:solidFill>
                <a:latin typeface="ITC Franklin Gothic Std Bk Cp"/>
              </a:rPr>
              <a:t>Sponsored research</a:t>
            </a:r>
          </a:p>
          <a:p>
            <a:pPr lvl="2">
              <a:defRPr/>
            </a:pPr>
            <a:r>
              <a:rPr lang="en-US" sz="2200" dirty="0">
                <a:solidFill>
                  <a:schemeClr val="tx2">
                    <a:lumMod val="75000"/>
                  </a:schemeClr>
                </a:solidFill>
                <a:latin typeface="ITC Franklin Gothic Std Bk Cp"/>
              </a:rPr>
              <a:t>University research</a:t>
            </a:r>
          </a:p>
          <a:p>
            <a:pPr lvl="2">
              <a:defRPr/>
            </a:pPr>
            <a:endParaRPr lang="en-US" sz="500" dirty="0">
              <a:solidFill>
                <a:schemeClr val="tx2">
                  <a:lumMod val="75000"/>
                </a:schemeClr>
              </a:solidFill>
              <a:latin typeface="ITC Franklin Gothic Std Bk Cp"/>
            </a:endParaRPr>
          </a:p>
          <a:p>
            <a:pPr lvl="1">
              <a:defRPr/>
            </a:pPr>
            <a:r>
              <a:rPr lang="en-US" sz="2400" dirty="0">
                <a:solidFill>
                  <a:srgbClr val="FF0000"/>
                </a:solidFill>
                <a:latin typeface="ITC Franklin Gothic Std Bk Cp"/>
              </a:rPr>
              <a:t>Other sponsored activities (OSA)</a:t>
            </a:r>
          </a:p>
          <a:p>
            <a:pPr lvl="1">
              <a:defRPr/>
            </a:pPr>
            <a:endParaRPr lang="en-US" sz="2600" dirty="0">
              <a:solidFill>
                <a:schemeClr val="tx2">
                  <a:lumMod val="75000"/>
                </a:schemeClr>
              </a:solidFill>
              <a:latin typeface="ITC Franklin Gothic Std Bk Cp"/>
            </a:endParaRPr>
          </a:p>
          <a:p>
            <a:pPr lvl="1">
              <a:defRPr/>
            </a:pPr>
            <a:r>
              <a:rPr lang="en-US" sz="2400" dirty="0">
                <a:solidFill>
                  <a:srgbClr val="FF0000"/>
                </a:solidFill>
                <a:latin typeface="ITC Franklin Gothic Std Bk Cp"/>
              </a:rPr>
              <a:t>Other institutional activities (OIA)</a:t>
            </a: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
        <p:nvSpPr>
          <p:cNvPr id="10" name="Rectangle 9"/>
          <p:cNvSpPr/>
          <p:nvPr/>
        </p:nvSpPr>
        <p:spPr>
          <a:xfrm>
            <a:off x="4363640" y="5736710"/>
            <a:ext cx="416719" cy="384721"/>
          </a:xfrm>
          <a:prstGeom prst="rect">
            <a:avLst/>
          </a:prstGeom>
        </p:spPr>
        <p:txBody>
          <a:bodyPr wrap="square">
            <a:spAutoFit/>
          </a:bodyPr>
          <a:lstStyle/>
          <a:p>
            <a:r>
              <a:rPr lang="en-US" b="1" dirty="0" smtClean="0">
                <a:solidFill>
                  <a:srgbClr val="FF0000"/>
                </a:solidFill>
                <a:latin typeface="Calibri" panose="020F0502020204030204" pitchFamily="34" charset="0"/>
              </a:rPr>
              <a:t> </a:t>
            </a:r>
            <a:endParaRPr lang="en-US" sz="1900" b="1" dirty="0">
              <a:solidFill>
                <a:srgbClr val="FF0000"/>
              </a:solidFill>
              <a:latin typeface="ITC Franklin Gothic Std Bk Cp"/>
            </a:endParaRPr>
          </a:p>
        </p:txBody>
      </p:sp>
    </p:spTree>
    <p:extLst>
      <p:ext uri="{BB962C8B-B14F-4D97-AF65-F5344CB8AC3E}">
        <p14:creationId xmlns:p14="http://schemas.microsoft.com/office/powerpoint/2010/main" val="2993780025"/>
      </p:ext>
    </p:extLst>
  </p:cSld>
  <p:clrMapOvr>
    <a:masterClrMapping/>
  </p:clrMapOvr>
  <mc:AlternateContent xmlns:mc="http://schemas.openxmlformats.org/markup-compatibility/2006" xmlns:p14="http://schemas.microsoft.com/office/powerpoint/2010/main">
    <mc:Choice Requires="p14">
      <p:transition spd="slow" p14:dur="2000" advTm="272"/>
    </mc:Choice>
    <mc:Fallback xmlns="">
      <p:transition spd="slow" advTm="27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The Direct Cost Bases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i="1" dirty="0">
                <a:solidFill>
                  <a:schemeClr val="tx2">
                    <a:lumMod val="75000"/>
                  </a:schemeClr>
                </a:solidFill>
                <a:latin typeface="ITC Franklin Gothic Std Bk Cp"/>
              </a:rPr>
              <a:t>App III C.2</a:t>
            </a:r>
            <a:r>
              <a:rPr lang="en-US" sz="2400" dirty="0">
                <a:solidFill>
                  <a:schemeClr val="tx2">
                    <a:lumMod val="75000"/>
                  </a:schemeClr>
                </a:solidFill>
                <a:latin typeface="ITC Franklin Gothic Std Bk Cp"/>
              </a:rPr>
              <a:t> discusses the distribution basis for F&amp;A costs and defines it as modified total direct costs (MTDC).  </a:t>
            </a:r>
            <a:endParaRPr lang="en-US" sz="2400" dirty="0" smtClean="0">
              <a:solidFill>
                <a:schemeClr val="tx2">
                  <a:lumMod val="75000"/>
                </a:schemeClr>
              </a:solidFill>
              <a:latin typeface="ITC Franklin Gothic Std Bk Cp"/>
            </a:endParaRPr>
          </a:p>
          <a:p>
            <a:pPr>
              <a:defRPr/>
            </a:pPr>
            <a:endParaRPr lang="en-US" sz="1600" dirty="0">
              <a:solidFill>
                <a:schemeClr val="tx2">
                  <a:lumMod val="75000"/>
                </a:schemeClr>
              </a:solidFill>
              <a:latin typeface="ITC Franklin Gothic Std Bk Cp"/>
            </a:endParaRPr>
          </a:p>
          <a:p>
            <a:pPr>
              <a:defRPr/>
            </a:pPr>
            <a:r>
              <a:rPr lang="en-US" sz="2400" dirty="0">
                <a:solidFill>
                  <a:srgbClr val="FF0000"/>
                </a:solidFill>
                <a:latin typeface="ITC Franklin Gothic Std Bk Cp"/>
              </a:rPr>
              <a:t>MTDC</a:t>
            </a:r>
            <a:r>
              <a:rPr lang="en-US" sz="2400" dirty="0">
                <a:solidFill>
                  <a:schemeClr val="tx2"/>
                </a:solidFill>
                <a:latin typeface="ITC Franklin Gothic Std Bk Cp"/>
              </a:rPr>
              <a:t> usually includes </a:t>
            </a:r>
          </a:p>
          <a:p>
            <a:pPr lvl="1">
              <a:defRPr/>
            </a:pPr>
            <a:r>
              <a:rPr lang="en-US" sz="2200" dirty="0">
                <a:solidFill>
                  <a:schemeClr val="tx2"/>
                </a:solidFill>
                <a:latin typeface="ITC Franklin Gothic Std Bk Cp"/>
              </a:rPr>
              <a:t>Salaries and wages &amp; associated fringe benefits</a:t>
            </a:r>
          </a:p>
          <a:p>
            <a:pPr lvl="1">
              <a:defRPr/>
            </a:pPr>
            <a:r>
              <a:rPr lang="en-US" sz="2200" dirty="0">
                <a:solidFill>
                  <a:schemeClr val="tx2"/>
                </a:solidFill>
                <a:latin typeface="ITC Franklin Gothic Std Bk Cp"/>
              </a:rPr>
              <a:t>Materials and supplies</a:t>
            </a:r>
          </a:p>
          <a:p>
            <a:pPr lvl="1">
              <a:defRPr/>
            </a:pPr>
            <a:r>
              <a:rPr lang="en-US" sz="2200" dirty="0">
                <a:solidFill>
                  <a:schemeClr val="tx2"/>
                </a:solidFill>
                <a:latin typeface="ITC Franklin Gothic Std Bk Cp"/>
              </a:rPr>
              <a:t>Services</a:t>
            </a:r>
          </a:p>
          <a:p>
            <a:pPr lvl="1">
              <a:defRPr/>
            </a:pPr>
            <a:r>
              <a:rPr lang="en-US" sz="2200" dirty="0">
                <a:solidFill>
                  <a:schemeClr val="tx2"/>
                </a:solidFill>
                <a:latin typeface="ITC Franklin Gothic Std Bk Cp"/>
              </a:rPr>
              <a:t>Travel</a:t>
            </a:r>
          </a:p>
          <a:p>
            <a:pPr lvl="1">
              <a:defRPr/>
            </a:pPr>
            <a:r>
              <a:rPr lang="en-US" sz="2200" dirty="0">
                <a:solidFill>
                  <a:schemeClr val="tx2"/>
                </a:solidFill>
                <a:latin typeface="ITC Franklin Gothic Std Bk Cp"/>
              </a:rPr>
              <a:t>Sub-grants and subcontracts up to the first $25,000</a:t>
            </a: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4114858624"/>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The Direct Cost Bases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dirty="0">
                <a:solidFill>
                  <a:schemeClr val="tx2">
                    <a:lumMod val="75000"/>
                  </a:schemeClr>
                </a:solidFill>
                <a:latin typeface="ITC Franklin Gothic Std Bk Cp"/>
              </a:rPr>
              <a:t>MTDC </a:t>
            </a:r>
            <a:r>
              <a:rPr lang="en-US" sz="2400" dirty="0">
                <a:solidFill>
                  <a:srgbClr val="FF0000"/>
                </a:solidFill>
                <a:latin typeface="ITC Franklin Gothic Std Bk Cp"/>
              </a:rPr>
              <a:t>excludes</a:t>
            </a:r>
            <a:r>
              <a:rPr lang="en-US" sz="2400" dirty="0">
                <a:solidFill>
                  <a:schemeClr val="tx2">
                    <a:lumMod val="75000"/>
                  </a:schemeClr>
                </a:solidFill>
                <a:latin typeface="ITC Franklin Gothic Std Bk Cp"/>
              </a:rPr>
              <a:t>  </a:t>
            </a:r>
            <a:r>
              <a:rPr lang="en-US" sz="2400" i="1" dirty="0">
                <a:solidFill>
                  <a:schemeClr val="tx2">
                    <a:lumMod val="75000"/>
                  </a:schemeClr>
                </a:solidFill>
                <a:latin typeface="ITC Franklin Gothic Std Bk Cp"/>
              </a:rPr>
              <a:t>200.68</a:t>
            </a:r>
          </a:p>
          <a:p>
            <a:pPr lvl="1">
              <a:defRPr/>
            </a:pPr>
            <a:r>
              <a:rPr lang="en-US" sz="2200" dirty="0">
                <a:solidFill>
                  <a:schemeClr val="tx2">
                    <a:lumMod val="75000"/>
                  </a:schemeClr>
                </a:solidFill>
                <a:latin typeface="ITC Franklin Gothic Std Bk Cp"/>
              </a:rPr>
              <a:t>Sub-grant and subcontract costs over $25,000</a:t>
            </a:r>
          </a:p>
          <a:p>
            <a:pPr lvl="1">
              <a:defRPr/>
            </a:pPr>
            <a:r>
              <a:rPr lang="en-US" sz="2200" dirty="0">
                <a:solidFill>
                  <a:schemeClr val="tx2">
                    <a:lumMod val="75000"/>
                  </a:schemeClr>
                </a:solidFill>
                <a:latin typeface="ITC Franklin Gothic Std Bk Cp"/>
              </a:rPr>
              <a:t>Equipment (capital equipment only)</a:t>
            </a:r>
          </a:p>
          <a:p>
            <a:pPr lvl="1">
              <a:defRPr/>
            </a:pPr>
            <a:r>
              <a:rPr lang="en-US" sz="2200" dirty="0">
                <a:solidFill>
                  <a:schemeClr val="tx2">
                    <a:lumMod val="75000"/>
                  </a:schemeClr>
                </a:solidFill>
                <a:latin typeface="ITC Franklin Gothic Std Bk Cp"/>
              </a:rPr>
              <a:t>Capital </a:t>
            </a:r>
            <a:r>
              <a:rPr lang="en-US" sz="2200" dirty="0" smtClean="0">
                <a:solidFill>
                  <a:schemeClr val="tx2">
                    <a:lumMod val="75000"/>
                  </a:schemeClr>
                </a:solidFill>
                <a:latin typeface="ITC Franklin Gothic Std Bk Cp"/>
              </a:rPr>
              <a:t>(buildings/renovations) expenditures</a:t>
            </a:r>
            <a:endParaRPr lang="en-US" sz="2200" dirty="0">
              <a:solidFill>
                <a:schemeClr val="tx2">
                  <a:lumMod val="75000"/>
                </a:schemeClr>
              </a:solidFill>
              <a:latin typeface="ITC Franklin Gothic Std Bk Cp"/>
            </a:endParaRPr>
          </a:p>
          <a:p>
            <a:pPr lvl="1">
              <a:defRPr/>
            </a:pPr>
            <a:r>
              <a:rPr lang="en-US" sz="2200" dirty="0">
                <a:solidFill>
                  <a:schemeClr val="tx2">
                    <a:lumMod val="75000"/>
                  </a:schemeClr>
                </a:solidFill>
                <a:latin typeface="ITC Franklin Gothic Std Bk Cp"/>
              </a:rPr>
              <a:t>Patient care</a:t>
            </a:r>
          </a:p>
          <a:p>
            <a:pPr lvl="1">
              <a:defRPr/>
            </a:pPr>
            <a:r>
              <a:rPr lang="en-US" sz="2200" dirty="0">
                <a:solidFill>
                  <a:schemeClr val="tx2">
                    <a:lumMod val="75000"/>
                  </a:schemeClr>
                </a:solidFill>
                <a:latin typeface="ITC Franklin Gothic Std Bk Cp"/>
              </a:rPr>
              <a:t>Tuition remission</a:t>
            </a:r>
          </a:p>
          <a:p>
            <a:pPr lvl="1">
              <a:defRPr/>
            </a:pPr>
            <a:r>
              <a:rPr lang="en-US" sz="2200" dirty="0">
                <a:solidFill>
                  <a:schemeClr val="tx2">
                    <a:lumMod val="75000"/>
                  </a:schemeClr>
                </a:solidFill>
                <a:latin typeface="ITC Franklin Gothic Std Bk Cp"/>
              </a:rPr>
              <a:t>Scholarships and fellowships</a:t>
            </a:r>
          </a:p>
          <a:p>
            <a:pPr lvl="1">
              <a:defRPr/>
            </a:pPr>
            <a:r>
              <a:rPr lang="en-US" sz="2200" dirty="0">
                <a:solidFill>
                  <a:schemeClr val="tx2">
                    <a:lumMod val="75000"/>
                  </a:schemeClr>
                </a:solidFill>
                <a:latin typeface="ITC Franklin Gothic Std Bk Cp"/>
              </a:rPr>
              <a:t>Space rental costs</a:t>
            </a:r>
          </a:p>
          <a:p>
            <a:pPr lvl="1">
              <a:defRPr/>
            </a:pPr>
            <a:r>
              <a:rPr lang="en-US" sz="2200" dirty="0">
                <a:solidFill>
                  <a:schemeClr val="tx2">
                    <a:lumMod val="75000"/>
                  </a:schemeClr>
                </a:solidFill>
                <a:latin typeface="ITC Franklin Gothic Std Bk Cp"/>
              </a:rPr>
              <a:t>Participant support costs  </a:t>
            </a:r>
            <a:r>
              <a:rPr lang="en-US" sz="2200" i="1" dirty="0">
                <a:solidFill>
                  <a:schemeClr val="tx2">
                    <a:lumMod val="75000"/>
                  </a:schemeClr>
                </a:solidFill>
                <a:latin typeface="ITC Franklin Gothic Std Bk Cp"/>
              </a:rPr>
              <a:t>200.75</a:t>
            </a: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522086242"/>
      </p:ext>
    </p:extLst>
  </p:cSld>
  <p:clrMapOvr>
    <a:masterClrMapping/>
  </p:clrMapOvr>
  <mc:AlternateContent xmlns:mc="http://schemas.openxmlformats.org/markup-compatibility/2006" xmlns:p14="http://schemas.microsoft.com/office/powerpoint/2010/main">
    <mc:Choice Requires="p14">
      <p:transition spd="slow" p14:dur="2000" advTm="247"/>
    </mc:Choice>
    <mc:Fallback xmlns="">
      <p:transition spd="slow" advTm="24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The Direct Cost Bases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dirty="0" smtClean="0">
                <a:solidFill>
                  <a:schemeClr val="tx2">
                    <a:lumMod val="75000"/>
                  </a:schemeClr>
                </a:solidFill>
                <a:latin typeface="ITC Franklin Gothic Std Bk Cp"/>
              </a:rPr>
              <a:t>Issues to consider</a:t>
            </a:r>
            <a:endParaRPr lang="en-US" sz="24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Unallowable costs </a:t>
            </a:r>
            <a:r>
              <a:rPr lang="en-US" sz="2200" i="1" dirty="0" smtClean="0">
                <a:solidFill>
                  <a:schemeClr val="tx2">
                    <a:lumMod val="75000"/>
                  </a:schemeClr>
                </a:solidFill>
                <a:latin typeface="ITC Franklin Gothic Std Bk Cp"/>
              </a:rPr>
              <a:t>200.405(b)</a:t>
            </a:r>
            <a:endParaRPr lang="en-US" sz="2200" i="1"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Cost overruns (CAS 9905.505)</a:t>
            </a:r>
            <a:endParaRPr lang="en-US" sz="22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Cost share or matching (CAS 9905.502)</a:t>
            </a:r>
            <a:endParaRPr lang="en-US" sz="22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Salaries over the NIH cap (NOT-CO-16-059)</a:t>
            </a:r>
            <a:endParaRPr lang="en-US" sz="22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Research Training Grants </a:t>
            </a:r>
            <a:r>
              <a:rPr lang="en-US" sz="2200" i="1" dirty="0" smtClean="0">
                <a:solidFill>
                  <a:schemeClr val="tx2">
                    <a:lumMod val="75000"/>
                  </a:schemeClr>
                </a:solidFill>
                <a:latin typeface="ITC Franklin Gothic Std Bk Cp"/>
              </a:rPr>
              <a:t>App III A.1.b(1)</a:t>
            </a:r>
            <a:endParaRPr lang="en-US" sz="2200" i="1"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Applicable Credits </a:t>
            </a:r>
            <a:r>
              <a:rPr lang="en-US" sz="2200" i="1" dirty="0" smtClean="0">
                <a:solidFill>
                  <a:schemeClr val="tx2">
                    <a:lumMod val="75000"/>
                  </a:schemeClr>
                </a:solidFill>
                <a:latin typeface="ITC Franklin Gothic Std Bk Cp"/>
              </a:rPr>
              <a:t>200.406</a:t>
            </a:r>
          </a:p>
          <a:p>
            <a:pPr lvl="1">
              <a:defRPr/>
            </a:pPr>
            <a:r>
              <a:rPr lang="en-US" sz="2200" dirty="0" smtClean="0">
                <a:solidFill>
                  <a:schemeClr val="tx2">
                    <a:lumMod val="75000"/>
                  </a:schemeClr>
                </a:solidFill>
                <a:latin typeface="ITC Franklin Gothic Std Bk Cp"/>
              </a:rPr>
              <a:t>Bases other than MTDC</a:t>
            </a:r>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8" name="Picture 4" descr="MCj04151440000[1]"/>
          <p:cNvPicPr>
            <a:picLocks noChangeAspect="1" noChangeArrowheads="1"/>
          </p:cNvPicPr>
          <p:nvPr/>
        </p:nvPicPr>
        <p:blipFill>
          <a:blip r:embed="rId5" cstate="print"/>
          <a:srcRect/>
          <a:stretch>
            <a:fillRect/>
          </a:stretch>
        </p:blipFill>
        <p:spPr bwMode="auto">
          <a:xfrm>
            <a:off x="6581774" y="2133600"/>
            <a:ext cx="2105025" cy="3457575"/>
          </a:xfrm>
          <a:prstGeom prst="rect">
            <a:avLst/>
          </a:prstGeom>
          <a:noFill/>
          <a:ln w="9525">
            <a:noFill/>
            <a:miter lim="800000"/>
            <a:headEnd/>
            <a:tailEnd/>
          </a:ln>
        </p:spPr>
      </p:pic>
    </p:spTree>
    <p:extLst>
      <p:ext uri="{BB962C8B-B14F-4D97-AF65-F5344CB8AC3E}">
        <p14:creationId xmlns:p14="http://schemas.microsoft.com/office/powerpoint/2010/main" val="3271942105"/>
      </p:ext>
    </p:extLst>
  </p:cSld>
  <p:clrMapOvr>
    <a:masterClrMapping/>
  </p:clrMapOvr>
  <mc:AlternateContent xmlns:mc="http://schemas.openxmlformats.org/markup-compatibility/2006" xmlns:p14="http://schemas.microsoft.com/office/powerpoint/2010/main">
    <mc:Choice Requires="p14">
      <p:transition spd="slow" p14:dur="2000" advTm="247"/>
    </mc:Choice>
    <mc:Fallback xmlns="">
      <p:transition spd="slow" advTm="24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dirty="0" smtClean="0">
                <a:solidFill>
                  <a:srgbClr val="1F497D">
                    <a:lumMod val="75000"/>
                  </a:srgbClr>
                </a:solidFill>
                <a:latin typeface="ITC Franklin Gothic Std Bk Cp"/>
              </a:rPr>
              <a:t>Indirect Costs</a:t>
            </a:r>
            <a:endParaRPr lang="en-US"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792064834"/>
      </p:ext>
    </p:extLst>
  </p:cSld>
  <p:clrMapOvr>
    <a:masterClrMapping/>
  </p:clrMapOvr>
  <mc:AlternateContent xmlns:mc="http://schemas.openxmlformats.org/markup-compatibility/2006" xmlns:p14="http://schemas.microsoft.com/office/powerpoint/2010/main">
    <mc:Choice Requires="p14">
      <p:transition spd="slow" p14:dur="2000" advTm="281"/>
    </mc:Choice>
    <mc:Fallback xmlns="">
      <p:transition spd="slow" advTm="28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Facilities &amp; Administrative Costs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415809"/>
            <a:ext cx="8229600" cy="4451590"/>
          </a:xfrm>
        </p:spPr>
        <p:txBody>
          <a:bodyPr>
            <a:normAutofit/>
          </a:bodyPr>
          <a:lstStyle/>
          <a:p>
            <a:pPr marL="0" indent="0">
              <a:buNone/>
            </a:pPr>
            <a:r>
              <a:rPr lang="en-US" sz="2400" dirty="0" smtClean="0">
                <a:solidFill>
                  <a:schemeClr val="tx2">
                    <a:lumMod val="75000"/>
                  </a:schemeClr>
                </a:solidFill>
                <a:latin typeface="ITC Franklin Gothic Std Bk Cp"/>
              </a:rPr>
              <a:t>Costs that are incurred for common or joint objectives and therefore cannot be identified readily and specifically with a particular sponsored project, instructional activity, or any other institutional activity. </a:t>
            </a:r>
            <a:r>
              <a:rPr lang="en-US" sz="2400" i="1" dirty="0">
                <a:solidFill>
                  <a:schemeClr val="tx2">
                    <a:lumMod val="75000"/>
                  </a:schemeClr>
                </a:solidFill>
                <a:latin typeface="ITC Franklin Gothic Std Bk Cp"/>
              </a:rPr>
              <a:t>200.414 </a:t>
            </a:r>
            <a:r>
              <a:rPr lang="en-US" sz="2400" dirty="0" smtClean="0">
                <a:solidFill>
                  <a:schemeClr val="tx2">
                    <a:lumMod val="75000"/>
                  </a:schemeClr>
                </a:solidFill>
                <a:latin typeface="ITC Franklin Gothic Std Bk Cp"/>
              </a:rPr>
              <a:t>and</a:t>
            </a:r>
            <a:r>
              <a:rPr lang="en-US" sz="2400" i="1" dirty="0" smtClean="0">
                <a:solidFill>
                  <a:schemeClr val="tx2">
                    <a:lumMod val="75000"/>
                  </a:schemeClr>
                </a:solidFill>
                <a:latin typeface="ITC Franklin Gothic Std Bk Cp"/>
              </a:rPr>
              <a:t> App III A</a:t>
            </a:r>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4" name="Picture 3"/>
          <p:cNvPicPr>
            <a:picLocks noChangeAspect="1"/>
          </p:cNvPicPr>
          <p:nvPr/>
        </p:nvPicPr>
        <p:blipFill>
          <a:blip r:embed="rId5"/>
          <a:stretch>
            <a:fillRect/>
          </a:stretch>
        </p:blipFill>
        <p:spPr>
          <a:xfrm>
            <a:off x="2039360" y="3106616"/>
            <a:ext cx="5426276" cy="2667052"/>
          </a:xfrm>
          <a:prstGeom prst="rect">
            <a:avLst/>
          </a:prstGeom>
        </p:spPr>
      </p:pic>
    </p:spTree>
    <p:extLst>
      <p:ext uri="{BB962C8B-B14F-4D97-AF65-F5344CB8AC3E}">
        <p14:creationId xmlns:p14="http://schemas.microsoft.com/office/powerpoint/2010/main" val="3591990129"/>
      </p:ext>
    </p:extLst>
  </p:cSld>
  <p:clrMapOvr>
    <a:masterClrMapping/>
  </p:clrMapOvr>
  <mc:AlternateContent xmlns:mc="http://schemas.openxmlformats.org/markup-compatibility/2006" xmlns:p14="http://schemas.microsoft.com/office/powerpoint/2010/main">
    <mc:Choice Requires="p14">
      <p:transition spd="slow" p14:dur="2000" advTm="256"/>
    </mc:Choice>
    <mc:Fallback xmlns="">
      <p:transition spd="slow" advTm="25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The Facilities Components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dirty="0" smtClean="0">
                <a:solidFill>
                  <a:schemeClr val="tx2">
                    <a:lumMod val="75000"/>
                  </a:schemeClr>
                </a:solidFill>
                <a:latin typeface="ITC Franklin Gothic Std Bk Cp"/>
              </a:rPr>
              <a:t>Building depreciation</a:t>
            </a:r>
          </a:p>
          <a:p>
            <a:pPr>
              <a:defRPr/>
            </a:pPr>
            <a:r>
              <a:rPr lang="en-US" sz="2400" dirty="0" smtClean="0">
                <a:solidFill>
                  <a:schemeClr val="tx2">
                    <a:lumMod val="75000"/>
                  </a:schemeClr>
                </a:solidFill>
                <a:latin typeface="ITC Franklin Gothic Std Bk Cp"/>
              </a:rPr>
              <a:t>Equipment depreciation</a:t>
            </a:r>
          </a:p>
          <a:p>
            <a:pPr>
              <a:defRPr/>
            </a:pPr>
            <a:r>
              <a:rPr lang="en-US" sz="2400" dirty="0" smtClean="0">
                <a:solidFill>
                  <a:schemeClr val="tx2">
                    <a:lumMod val="75000"/>
                  </a:schemeClr>
                </a:solidFill>
                <a:latin typeface="ITC Franklin Gothic Std Bk Cp"/>
              </a:rPr>
              <a:t>Interest expense</a:t>
            </a:r>
          </a:p>
          <a:p>
            <a:pPr>
              <a:defRPr/>
            </a:pPr>
            <a:r>
              <a:rPr lang="en-US" sz="2400" dirty="0" smtClean="0">
                <a:solidFill>
                  <a:schemeClr val="tx2">
                    <a:lumMod val="75000"/>
                  </a:schemeClr>
                </a:solidFill>
                <a:latin typeface="ITC Franklin Gothic Std Bk Cp"/>
              </a:rPr>
              <a:t>Operations and maintenance</a:t>
            </a:r>
          </a:p>
          <a:p>
            <a:pPr>
              <a:defRPr/>
            </a:pPr>
            <a:r>
              <a:rPr lang="en-US" sz="2400" dirty="0" smtClean="0">
                <a:solidFill>
                  <a:schemeClr val="tx2">
                    <a:lumMod val="75000"/>
                  </a:schemeClr>
                </a:solidFill>
                <a:latin typeface="ITC Franklin Gothic Std Bk Cp"/>
              </a:rPr>
              <a:t>Library</a:t>
            </a:r>
          </a:p>
          <a:p>
            <a:pPr>
              <a:defRPr/>
            </a:pPr>
            <a:endParaRPr lang="en-US" sz="2400" dirty="0">
              <a:solidFill>
                <a:schemeClr val="tx2">
                  <a:lumMod val="75000"/>
                </a:schemeClr>
              </a:solidFill>
              <a:latin typeface="ITC Franklin Gothic Std Bk Cp"/>
            </a:endParaRPr>
          </a:p>
          <a:p>
            <a:pPr marL="0" indent="0">
              <a:buNone/>
              <a:defRPr/>
            </a:pPr>
            <a:r>
              <a:rPr lang="en-US" sz="2400" dirty="0" smtClean="0">
                <a:solidFill>
                  <a:schemeClr val="tx2">
                    <a:lumMod val="75000"/>
                  </a:schemeClr>
                </a:solidFill>
                <a:latin typeface="ITC Franklin Gothic Std Bk Cp"/>
              </a:rPr>
              <a:t> </a:t>
            </a:r>
          </a:p>
          <a:p>
            <a:pPr marL="0" indent="0">
              <a:buNone/>
              <a:defRPr/>
            </a:pPr>
            <a:endParaRPr lang="en-US" sz="2200" dirty="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943345462"/>
      </p:ext>
    </p:extLst>
  </p:cSld>
  <p:clrMapOvr>
    <a:masterClrMapping/>
  </p:clrMapOvr>
  <mc:AlternateContent xmlns:mc="http://schemas.openxmlformats.org/markup-compatibility/2006" xmlns:p14="http://schemas.microsoft.com/office/powerpoint/2010/main">
    <mc:Choice Requires="p14">
      <p:transition spd="slow" p14:dur="2000" advTm="264"/>
    </mc:Choice>
    <mc:Fallback xmlns="">
      <p:transition spd="slow" advTm="26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Depreciation and Use Allowance</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dirty="0" smtClean="0">
                <a:solidFill>
                  <a:schemeClr val="tx2">
                    <a:lumMod val="75000"/>
                  </a:schemeClr>
                </a:solidFill>
                <a:latin typeface="ITC Franklin Gothic Std Bk Cp"/>
              </a:rPr>
              <a:t>Expenses are for the portion of costs related to the institution’s buildings, capital improvements to land and buildings, and equipment which are computed in accordance with </a:t>
            </a:r>
            <a:r>
              <a:rPr lang="en-US" sz="2400" i="1" dirty="0" smtClean="0">
                <a:solidFill>
                  <a:schemeClr val="tx2">
                    <a:lumMod val="75000"/>
                  </a:schemeClr>
                </a:solidFill>
                <a:latin typeface="ITC Franklin Gothic Std Bk Cp"/>
              </a:rPr>
              <a:t>200.436</a:t>
            </a:r>
            <a:r>
              <a:rPr lang="en-US" sz="2400" dirty="0" smtClean="0">
                <a:solidFill>
                  <a:schemeClr val="tx2">
                    <a:lumMod val="75000"/>
                  </a:schemeClr>
                </a:solidFill>
                <a:latin typeface="ITC Franklin Gothic Std Bk Cp"/>
              </a:rPr>
              <a:t>, see also </a:t>
            </a:r>
            <a:r>
              <a:rPr lang="en-US" sz="2400" i="1" dirty="0" smtClean="0">
                <a:solidFill>
                  <a:schemeClr val="tx2">
                    <a:lumMod val="75000"/>
                  </a:schemeClr>
                </a:solidFill>
                <a:latin typeface="ITC Franklin Gothic Std Bk Cp"/>
              </a:rPr>
              <a:t>App III B.2</a:t>
            </a:r>
            <a:r>
              <a:rPr lang="en-US" sz="2400" dirty="0" smtClean="0">
                <a:solidFill>
                  <a:schemeClr val="tx2">
                    <a:lumMod val="75000"/>
                  </a:schemeClr>
                </a:solidFill>
                <a:latin typeface="ITC Franklin Gothic Std Bk Cp"/>
              </a:rPr>
              <a:t>.</a:t>
            </a:r>
          </a:p>
          <a:p>
            <a:pPr marL="457200" lvl="1" indent="0">
              <a:buNone/>
            </a:pPr>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8" name="Picture 4"/>
          <p:cNvPicPr>
            <a:picLocks noChangeAspect="1" noChangeArrowheads="1"/>
          </p:cNvPicPr>
          <p:nvPr/>
        </p:nvPicPr>
        <p:blipFill>
          <a:blip r:embed="rId6" cstate="print"/>
          <a:srcRect/>
          <a:stretch>
            <a:fillRect/>
          </a:stretch>
        </p:blipFill>
        <p:spPr bwMode="auto">
          <a:xfrm>
            <a:off x="914400" y="3630174"/>
            <a:ext cx="3124200" cy="2082800"/>
          </a:xfrm>
          <a:prstGeom prst="rect">
            <a:avLst/>
          </a:prstGeom>
          <a:noFill/>
          <a:ln w="9525">
            <a:noFill/>
            <a:miter lim="800000"/>
            <a:headEnd/>
            <a:tailEnd/>
          </a:ln>
        </p:spPr>
      </p:pic>
      <p:pic>
        <p:nvPicPr>
          <p:cNvPr id="1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3630174"/>
            <a:ext cx="3124200" cy="20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3024561"/>
      </p:ext>
    </p:extLst>
  </p:cSld>
  <p:clrMapOvr>
    <a:masterClrMapping/>
  </p:clrMapOvr>
  <mc:AlternateContent xmlns:mc="http://schemas.openxmlformats.org/markup-compatibility/2006" xmlns:p14="http://schemas.microsoft.com/office/powerpoint/2010/main">
    <mc:Choice Requires="p14">
      <p:transition spd="slow" p14:dur="2000" advTm="4217"/>
    </mc:Choice>
    <mc:Fallback xmlns="">
      <p:transition spd="slow" advTm="4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Interest on Debt</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dirty="0" smtClean="0">
                <a:solidFill>
                  <a:schemeClr val="tx2">
                    <a:lumMod val="75000"/>
                  </a:schemeClr>
                </a:solidFill>
                <a:latin typeface="ITC Franklin Gothic Std Bk Cp"/>
              </a:rPr>
              <a:t>Interest associated with certain buildings, equipment, and capital improvements are allowable </a:t>
            </a:r>
            <a:r>
              <a:rPr lang="en-US" sz="2400" dirty="0" smtClean="0">
                <a:solidFill>
                  <a:srgbClr val="FF0000"/>
                </a:solidFill>
                <a:latin typeface="ITC Franklin Gothic Std Bk Cp"/>
              </a:rPr>
              <a:t>if they support sponsored agreements</a:t>
            </a:r>
            <a:r>
              <a:rPr lang="en-US" sz="2400" dirty="0" smtClean="0">
                <a:solidFill>
                  <a:schemeClr val="tx2">
                    <a:lumMod val="75000"/>
                  </a:schemeClr>
                </a:solidFill>
                <a:latin typeface="ITC Franklin Gothic Std Bk Cp"/>
              </a:rPr>
              <a:t> </a:t>
            </a:r>
            <a:r>
              <a:rPr lang="en-US" sz="2400" i="1" dirty="0">
                <a:solidFill>
                  <a:schemeClr val="tx2">
                    <a:lumMod val="75000"/>
                  </a:schemeClr>
                </a:solidFill>
                <a:latin typeface="ITC Franklin Gothic Std Bk Cp"/>
              </a:rPr>
              <a:t>200.449 </a:t>
            </a:r>
            <a:r>
              <a:rPr lang="en-US" sz="2400" dirty="0" smtClean="0">
                <a:solidFill>
                  <a:schemeClr val="tx2">
                    <a:lumMod val="75000"/>
                  </a:schemeClr>
                </a:solidFill>
                <a:latin typeface="ITC Franklin Gothic Std Bk Cp"/>
              </a:rPr>
              <a:t>and </a:t>
            </a:r>
            <a:r>
              <a:rPr lang="en-US" sz="2400" i="1" dirty="0" smtClean="0">
                <a:solidFill>
                  <a:schemeClr val="tx2">
                    <a:lumMod val="75000"/>
                  </a:schemeClr>
                </a:solidFill>
                <a:latin typeface="ITC Franklin Gothic Std Bk Cp"/>
              </a:rPr>
              <a:t>App III B.3</a:t>
            </a:r>
            <a:endParaRPr lang="en-US" sz="1000" i="1"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Buildings acquired or completed after July 1, 1982</a:t>
            </a:r>
            <a:endParaRPr lang="en-US" sz="2200" dirty="0">
              <a:solidFill>
                <a:schemeClr val="tx2">
                  <a:lumMod val="75000"/>
                </a:schemeClr>
              </a:solidFill>
              <a:latin typeface="ITC Franklin Gothic Std Bk Cp"/>
            </a:endParaRPr>
          </a:p>
          <a:p>
            <a:pPr lvl="1">
              <a:defRPr/>
            </a:pPr>
            <a:endParaRPr lang="en-US" sz="1000" dirty="0" smtClean="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Major reconstruction and remodeling of existing buildings completed on or after July 1, 1982</a:t>
            </a:r>
          </a:p>
          <a:p>
            <a:pPr lvl="1">
              <a:defRPr/>
            </a:pPr>
            <a:endParaRPr lang="en-US" sz="10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Acquisition or fabrication of capital equipment on or after July 1, 1982, costing $10,000 or more, if the government agrees</a:t>
            </a:r>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26063252"/>
      </p:ext>
    </p:extLst>
  </p:cSld>
  <p:clrMapOvr>
    <a:masterClrMapping/>
  </p:clrMapOvr>
  <mc:AlternateContent xmlns:mc="http://schemas.openxmlformats.org/markup-compatibility/2006" xmlns:p14="http://schemas.microsoft.com/office/powerpoint/2010/main">
    <mc:Choice Requires="p14">
      <p:transition spd="slow" p14:dur="2000" advTm="1224"/>
    </mc:Choice>
    <mc:Fallback xmlns="">
      <p:transition spd="slow" advTm="122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064"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chemeClr val="tx2">
                    <a:lumMod val="75000"/>
                  </a:schemeClr>
                </a:solidFill>
                <a:latin typeface="ITC Franklin Gothic Std Bk Cp"/>
              </a:rPr>
              <a:t>Why an F&amp;A </a:t>
            </a:r>
            <a:r>
              <a:rPr lang="en-US" sz="3200" dirty="0">
                <a:solidFill>
                  <a:schemeClr val="tx2">
                    <a:lumMod val="75000"/>
                  </a:schemeClr>
                </a:solidFill>
                <a:latin typeface="ITC Franklin Gothic Std Bk Cp"/>
              </a:rPr>
              <a:t>Cost Rate?</a:t>
            </a:r>
            <a:endParaRPr lang="en-US" sz="3200" dirty="0">
              <a:solidFill>
                <a:schemeClr val="tx2">
                  <a:lumMod val="75000"/>
                </a:schemeClr>
              </a:solidFill>
              <a:latin typeface="ITC Franklin Gothic Std Bk Cp"/>
              <a:cs typeface="ITC Franklin Gothic Std Dm Cp"/>
            </a:endParaRPr>
          </a:p>
        </p:txBody>
      </p:sp>
      <p:sp>
        <p:nvSpPr>
          <p:cNvPr id="2" name="Content Placeholder 1"/>
          <p:cNvSpPr>
            <a:spLocks noGrp="1"/>
          </p:cNvSpPr>
          <p:nvPr>
            <p:ph idx="1"/>
          </p:nvPr>
        </p:nvSpPr>
        <p:spPr>
          <a:xfrm>
            <a:off x="457200" y="1415809"/>
            <a:ext cx="4495800" cy="2086018"/>
          </a:xfrm>
        </p:spPr>
        <p:txBody>
          <a:bodyPr>
            <a:normAutofit/>
          </a:bodyPr>
          <a:lstStyle/>
          <a:p>
            <a:r>
              <a:rPr lang="en-US" sz="2400" dirty="0">
                <a:solidFill>
                  <a:schemeClr val="tx2">
                    <a:lumMod val="75000"/>
                  </a:schemeClr>
                </a:solidFill>
                <a:latin typeface="ITC Franklin Gothic Std Bk Cp"/>
              </a:rPr>
              <a:t>It is federal policy to provide for the reimbursement of F&amp;A costs except when specific limitations and prohibitions exist</a:t>
            </a:r>
          </a:p>
          <a:p>
            <a:pPr marL="0" indent="0">
              <a:buNone/>
            </a:pPr>
            <a:endParaRPr lang="en-US" dirty="0"/>
          </a:p>
        </p:txBody>
      </p:sp>
      <p:sp>
        <p:nvSpPr>
          <p:cNvPr id="12" name="Rectangle 3"/>
          <p:cNvSpPr txBox="1">
            <a:spLocks noChangeArrowheads="1"/>
          </p:cNvSpPr>
          <p:nvPr/>
        </p:nvSpPr>
        <p:spPr>
          <a:xfrm>
            <a:off x="446263" y="3816377"/>
            <a:ext cx="8153400" cy="220980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indent="-344488" fontAlgn="auto">
              <a:spcAft>
                <a:spcPts val="0"/>
              </a:spcAft>
              <a:defRPr/>
            </a:pPr>
            <a:r>
              <a:rPr lang="en-US" sz="5100" dirty="0" smtClean="0">
                <a:solidFill>
                  <a:schemeClr val="tx2">
                    <a:lumMod val="75000"/>
                  </a:schemeClr>
                </a:solidFill>
                <a:latin typeface="ITC Franklin Gothic Std Bk Cp"/>
              </a:rPr>
              <a:t>This is accomplished through use of an F&amp;A rate</a:t>
            </a:r>
          </a:p>
          <a:p>
            <a:pPr marL="344488" indent="-344488" fontAlgn="auto">
              <a:spcAft>
                <a:spcPts val="0"/>
              </a:spcAft>
              <a:buClr>
                <a:schemeClr val="tx2"/>
              </a:buClr>
              <a:buFont typeface="Wingdings" pitchFamily="2" charset="2"/>
              <a:buNone/>
              <a:defRPr/>
            </a:pPr>
            <a:endParaRPr lang="en-US" sz="4400" dirty="0" smtClean="0">
              <a:solidFill>
                <a:schemeClr val="tx2">
                  <a:lumMod val="75000"/>
                </a:schemeClr>
              </a:solidFill>
              <a:latin typeface="ITC Franklin Gothic Std Bk Cp"/>
            </a:endParaRPr>
          </a:p>
          <a:p>
            <a:pPr marL="344488" indent="-344488" fontAlgn="auto">
              <a:spcAft>
                <a:spcPts val="0"/>
              </a:spcAft>
              <a:defRPr/>
            </a:pPr>
            <a:r>
              <a:rPr lang="en-US" sz="5100" dirty="0" smtClean="0">
                <a:solidFill>
                  <a:schemeClr val="tx2">
                    <a:lumMod val="75000"/>
                  </a:schemeClr>
                </a:solidFill>
                <a:latin typeface="ITC Franklin Gothic Std Bk Cp"/>
              </a:rPr>
              <a:t>The cognizant agency negotiates and approves the F&amp;A rates for an educational institution on behalf of all Federal agencies (2 CFR 200 App III C.11.a(1), OMB Circular A-21)</a:t>
            </a:r>
          </a:p>
          <a:p>
            <a:pPr marL="0" indent="0" fontAlgn="auto">
              <a:spcAft>
                <a:spcPts val="0"/>
              </a:spcAft>
              <a:buFont typeface="Arial"/>
              <a:buNone/>
              <a:defRPr/>
            </a:pPr>
            <a:r>
              <a:rPr lang="en-US" dirty="0" smtClean="0"/>
              <a:t>					</a:t>
            </a:r>
            <a:endParaRPr lang="en-US" u="sng" dirty="0"/>
          </a:p>
        </p:txBody>
      </p:sp>
      <p:pic>
        <p:nvPicPr>
          <p:cNvPr id="13" name="Picture 7" descr="PH03351I"/>
          <p:cNvPicPr>
            <a:picLocks noChangeAspect="1" noChangeArrowheads="1"/>
          </p:cNvPicPr>
          <p:nvPr/>
        </p:nvPicPr>
        <p:blipFill>
          <a:blip r:embed="rId5" cstate="print"/>
          <a:srcRect/>
          <a:stretch>
            <a:fillRect/>
          </a:stretch>
        </p:blipFill>
        <p:spPr bwMode="auto">
          <a:xfrm>
            <a:off x="5334000" y="1281246"/>
            <a:ext cx="3544888" cy="2386013"/>
          </a:xfrm>
          <a:prstGeom prst="rect">
            <a:avLst/>
          </a:prstGeom>
          <a:noFill/>
          <a:ln w="9525">
            <a:solidFill>
              <a:srgbClr val="FFCC99"/>
            </a:solidFill>
            <a:miter lim="800000"/>
            <a:headEnd/>
            <a:tailEnd/>
          </a:ln>
        </p:spPr>
      </p:pic>
      <p:sp>
        <p:nvSpPr>
          <p:cNvPr id="14" name="Date Placeholder 2"/>
          <p:cNvSpPr txBox="1">
            <a:spLocks/>
          </p:cNvSpPr>
          <p:nvPr/>
        </p:nvSpPr>
        <p:spPr>
          <a:xfrm>
            <a:off x="3117457" y="6449379"/>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507834386"/>
      </p:ext>
    </p:extLst>
  </p:cSld>
  <p:clrMapOvr>
    <a:masterClrMapping/>
  </p:clrMapOvr>
  <mc:AlternateContent xmlns:mc="http://schemas.openxmlformats.org/markup-compatibility/2006" xmlns:p14="http://schemas.microsoft.com/office/powerpoint/2010/main">
    <mc:Choice Requires="p14">
      <p:transition spd="slow" p14:dur="2000" advTm="344"/>
    </mc:Choice>
    <mc:Fallback xmlns="">
      <p:transition spd="slow" advTm="34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Operations &amp; Maintenance</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fontScale="92500" lnSpcReduction="10000"/>
          </a:bodyPr>
          <a:lstStyle/>
          <a:p>
            <a:pPr>
              <a:defRPr/>
            </a:pPr>
            <a:r>
              <a:rPr lang="en-US" sz="2400" dirty="0" smtClean="0">
                <a:solidFill>
                  <a:schemeClr val="tx2">
                    <a:lumMod val="75000"/>
                  </a:schemeClr>
                </a:solidFill>
                <a:latin typeface="ITC Franklin Gothic Std Bk Cp"/>
              </a:rPr>
              <a:t>Expenses incurred for administration, supervision, operations, maintenance, preservation, and protection of the institution’s physical plant </a:t>
            </a:r>
            <a:r>
              <a:rPr lang="en-US" sz="2400" i="1" dirty="0">
                <a:solidFill>
                  <a:schemeClr val="tx2">
                    <a:lumMod val="75000"/>
                  </a:schemeClr>
                </a:solidFill>
                <a:latin typeface="ITC Franklin Gothic Std Bk Cp"/>
              </a:rPr>
              <a:t>200.452 </a:t>
            </a:r>
            <a:r>
              <a:rPr lang="en-US" sz="2400" dirty="0" smtClean="0">
                <a:solidFill>
                  <a:schemeClr val="tx2">
                    <a:lumMod val="75000"/>
                  </a:schemeClr>
                </a:solidFill>
                <a:latin typeface="ITC Franklin Gothic Std Bk Cp"/>
              </a:rPr>
              <a:t>and </a:t>
            </a:r>
            <a:r>
              <a:rPr lang="en-US" sz="2400" i="1" dirty="0">
                <a:solidFill>
                  <a:schemeClr val="tx2">
                    <a:lumMod val="75000"/>
                  </a:schemeClr>
                </a:solidFill>
                <a:latin typeface="ITC Franklin Gothic Std Bk Cp"/>
              </a:rPr>
              <a:t>App III </a:t>
            </a:r>
            <a:r>
              <a:rPr lang="en-US" sz="2400" i="1" dirty="0" smtClean="0">
                <a:solidFill>
                  <a:schemeClr val="tx2">
                    <a:lumMod val="75000"/>
                  </a:schemeClr>
                </a:solidFill>
                <a:latin typeface="ITC Franklin Gothic Std Bk Cp"/>
              </a:rPr>
              <a:t>B.4</a:t>
            </a:r>
            <a:r>
              <a:rPr lang="en-US" sz="2400" dirty="0" smtClean="0">
                <a:solidFill>
                  <a:schemeClr val="tx2">
                    <a:lumMod val="75000"/>
                  </a:schemeClr>
                </a:solidFill>
                <a:latin typeface="ITC Franklin Gothic Std Bk Cp"/>
              </a:rPr>
              <a:t>.</a:t>
            </a:r>
          </a:p>
          <a:p>
            <a:pPr>
              <a:defRPr/>
            </a:pPr>
            <a:endParaRPr lang="en-US" sz="2400" dirty="0" smtClean="0">
              <a:solidFill>
                <a:schemeClr val="tx2">
                  <a:lumMod val="75000"/>
                </a:schemeClr>
              </a:solidFill>
              <a:latin typeface="ITC Franklin Gothic Std Bk Cp"/>
            </a:endParaRPr>
          </a:p>
          <a:p>
            <a:pPr>
              <a:defRPr/>
            </a:pPr>
            <a:r>
              <a:rPr lang="en-US" sz="2400" dirty="0" smtClean="0">
                <a:solidFill>
                  <a:schemeClr val="tx2">
                    <a:lumMod val="75000"/>
                  </a:schemeClr>
                </a:solidFill>
                <a:latin typeface="ITC Franklin Gothic Std Bk Cp"/>
              </a:rPr>
              <a:t>Normally includes:</a:t>
            </a:r>
          </a:p>
          <a:p>
            <a:pPr lvl="1">
              <a:defRPr/>
            </a:pPr>
            <a:r>
              <a:rPr lang="en-US" sz="2200" dirty="0" smtClean="0">
                <a:solidFill>
                  <a:schemeClr val="tx2">
                    <a:lumMod val="75000"/>
                  </a:schemeClr>
                </a:solidFill>
                <a:latin typeface="ITC Franklin Gothic Std Bk Cp"/>
              </a:rPr>
              <a:t>Janitorial/housekeeping</a:t>
            </a:r>
            <a:endParaRPr lang="en-US" sz="22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Utilities</a:t>
            </a:r>
            <a:endParaRPr lang="en-US" sz="2200" dirty="0">
              <a:solidFill>
                <a:schemeClr val="tx2">
                  <a:lumMod val="75000"/>
                </a:schemeClr>
              </a:solidFill>
              <a:latin typeface="ITC Franklin Gothic Std Bk Cp"/>
            </a:endParaRPr>
          </a:p>
          <a:p>
            <a:pPr lvl="1">
              <a:defRPr/>
            </a:pPr>
            <a:r>
              <a:rPr lang="en-US" sz="2200" dirty="0" smtClean="0">
                <a:solidFill>
                  <a:schemeClr val="tx2">
                    <a:lumMod val="75000"/>
                  </a:schemeClr>
                </a:solidFill>
                <a:latin typeface="ITC Franklin Gothic Std Bk Cp"/>
              </a:rPr>
              <a:t>Grounds maintenance</a:t>
            </a:r>
            <a:endParaRPr lang="en-US" sz="2200" dirty="0">
              <a:solidFill>
                <a:schemeClr val="tx2">
                  <a:lumMod val="75000"/>
                </a:schemeClr>
              </a:solidFill>
              <a:latin typeface="ITC Franklin Gothic Std Bk Cp"/>
            </a:endParaRPr>
          </a:p>
          <a:p>
            <a:pPr lvl="1">
              <a:defRPr/>
            </a:pPr>
            <a:r>
              <a:rPr lang="en-US" sz="2400" dirty="0">
                <a:solidFill>
                  <a:srgbClr val="FF0000"/>
                </a:solidFill>
                <a:latin typeface="ITC Franklin Gothic Std Bk Cp"/>
              </a:rPr>
              <a:t>Safety and risk management</a:t>
            </a:r>
          </a:p>
          <a:p>
            <a:pPr lvl="1">
              <a:defRPr/>
            </a:pPr>
            <a:r>
              <a:rPr lang="en-US" sz="2200" dirty="0" smtClean="0">
                <a:solidFill>
                  <a:srgbClr val="FF0000"/>
                </a:solidFill>
                <a:latin typeface="ITC Franklin Gothic Std Bk Cp"/>
              </a:rPr>
              <a:t>Police and Security</a:t>
            </a:r>
            <a:endParaRPr lang="en-US" sz="2200" dirty="0">
              <a:solidFill>
                <a:srgbClr val="FF0000"/>
              </a:solidFill>
              <a:latin typeface="ITC Franklin Gothic Std Bk Cp"/>
            </a:endParaRPr>
          </a:p>
          <a:p>
            <a:pPr lvl="1">
              <a:defRPr/>
            </a:pPr>
            <a:r>
              <a:rPr lang="en-US" sz="2200" dirty="0" smtClean="0">
                <a:solidFill>
                  <a:srgbClr val="FF0000"/>
                </a:solidFill>
                <a:latin typeface="ITC Franklin Gothic Std Bk Cp"/>
              </a:rPr>
              <a:t>Environmental safety</a:t>
            </a:r>
            <a:endParaRPr lang="en-US" sz="2200" dirty="0">
              <a:solidFill>
                <a:srgbClr val="FF0000"/>
              </a:solidFill>
              <a:latin typeface="ITC Franklin Gothic Std Bk Cp"/>
            </a:endParaRPr>
          </a:p>
          <a:p>
            <a:pPr lvl="1">
              <a:defRPr/>
            </a:pPr>
            <a:r>
              <a:rPr lang="en-US" sz="2200" dirty="0" smtClean="0">
                <a:solidFill>
                  <a:srgbClr val="FF0000"/>
                </a:solidFill>
                <a:latin typeface="ITC Franklin Gothic Std Bk Cp"/>
              </a:rPr>
              <a:t>Hazardous materials disposal</a:t>
            </a: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10" name="Picture 4" descr="MCBD10432_0000[1]"/>
          <p:cNvPicPr>
            <a:picLocks noChangeAspect="1" noChangeArrowheads="1"/>
          </p:cNvPicPr>
          <p:nvPr/>
        </p:nvPicPr>
        <p:blipFill>
          <a:blip r:embed="rId5" cstate="print"/>
          <a:srcRect/>
          <a:stretch>
            <a:fillRect/>
          </a:stretch>
        </p:blipFill>
        <p:spPr bwMode="auto">
          <a:xfrm>
            <a:off x="6400800" y="3820466"/>
            <a:ext cx="1797050" cy="1557338"/>
          </a:xfrm>
          <a:prstGeom prst="rect">
            <a:avLst/>
          </a:prstGeom>
          <a:noFill/>
          <a:ln w="9525">
            <a:noFill/>
            <a:miter lim="800000"/>
            <a:headEnd/>
            <a:tailEnd/>
          </a:ln>
        </p:spPr>
      </p:pic>
    </p:spTree>
    <p:extLst>
      <p:ext uri="{BB962C8B-B14F-4D97-AF65-F5344CB8AC3E}">
        <p14:creationId xmlns:p14="http://schemas.microsoft.com/office/powerpoint/2010/main" val="252173596"/>
      </p:ext>
    </p:extLst>
  </p:cSld>
  <p:clrMapOvr>
    <a:masterClrMapping/>
  </p:clrMapOvr>
  <mc:AlternateContent xmlns:mc="http://schemas.openxmlformats.org/markup-compatibility/2006" xmlns:p14="http://schemas.microsoft.com/office/powerpoint/2010/main">
    <mc:Choice Requires="p14">
      <p:transition spd="slow" p14:dur="2000" advTm="536"/>
    </mc:Choice>
    <mc:Fallback xmlns="">
      <p:transition spd="slow" advTm="53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Library</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199" y="1443966"/>
            <a:ext cx="8229600" cy="4419600"/>
          </a:xfrm>
        </p:spPr>
        <p:txBody>
          <a:bodyPr>
            <a:normAutofit/>
          </a:bodyPr>
          <a:lstStyle/>
          <a:p>
            <a:pPr>
              <a:defRPr/>
            </a:pPr>
            <a:r>
              <a:rPr lang="en-US" sz="2400" dirty="0" smtClean="0">
                <a:solidFill>
                  <a:schemeClr val="tx2">
                    <a:lumMod val="75000"/>
                  </a:schemeClr>
                </a:solidFill>
                <a:latin typeface="ITC Franklin Gothic Std Bk Cp"/>
              </a:rPr>
              <a:t>Expenses incurred for the operation of the library, including the costs of books and library materials purchased for the library, </a:t>
            </a:r>
            <a:r>
              <a:rPr lang="en-US" sz="2400" dirty="0" smtClean="0">
                <a:solidFill>
                  <a:srgbClr val="FF0000"/>
                </a:solidFill>
                <a:latin typeface="ITC Franklin Gothic Std Bk Cp"/>
              </a:rPr>
              <a:t>less applicable credits </a:t>
            </a:r>
            <a:r>
              <a:rPr lang="en-US" sz="2400" i="1" dirty="0" smtClean="0">
                <a:solidFill>
                  <a:schemeClr val="tx2">
                    <a:lumMod val="75000"/>
                  </a:schemeClr>
                </a:solidFill>
                <a:latin typeface="ITC Franklin Gothic Std Bk Cp"/>
              </a:rPr>
              <a:t>App III B.8</a:t>
            </a:r>
          </a:p>
          <a:p>
            <a:pPr>
              <a:defRPr/>
            </a:pPr>
            <a:endParaRPr lang="en-US" sz="2400" dirty="0" smtClean="0">
              <a:solidFill>
                <a:schemeClr val="tx2">
                  <a:lumMod val="75000"/>
                </a:schemeClr>
              </a:solidFill>
              <a:latin typeface="ITC Franklin Gothic Std Bk Cp"/>
            </a:endParaRPr>
          </a:p>
          <a:p>
            <a:pPr>
              <a:defRPr/>
            </a:pPr>
            <a:r>
              <a:rPr lang="en-US" sz="2400" dirty="0" smtClean="0">
                <a:solidFill>
                  <a:schemeClr val="tx2">
                    <a:lumMod val="75000"/>
                  </a:schemeClr>
                </a:solidFill>
                <a:latin typeface="ITC Franklin Gothic Std Bk Cp"/>
              </a:rPr>
              <a:t>Standard Allocation based on FTEs</a:t>
            </a: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399" y="3875974"/>
            <a:ext cx="2743201" cy="205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711876"/>
      </p:ext>
    </p:extLst>
  </p:cSld>
  <p:clrMapOvr>
    <a:masterClrMapping/>
  </p:clrMapOvr>
  <mc:AlternateContent xmlns:mc="http://schemas.openxmlformats.org/markup-compatibility/2006" xmlns:p14="http://schemas.microsoft.com/office/powerpoint/2010/main">
    <mc:Choice Requires="p14">
      <p:transition spd="slow" p14:dur="2000" advTm="593"/>
    </mc:Choice>
    <mc:Fallback xmlns="">
      <p:transition spd="slow" advTm="5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The Administrative Components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600200"/>
            <a:ext cx="8229600" cy="4267199"/>
          </a:xfrm>
        </p:spPr>
        <p:txBody>
          <a:bodyPr>
            <a:normAutofit/>
          </a:bodyPr>
          <a:lstStyle/>
          <a:p>
            <a:r>
              <a:rPr lang="en-US" sz="2400" dirty="0" smtClean="0">
                <a:solidFill>
                  <a:schemeClr val="tx2">
                    <a:lumMod val="75000"/>
                  </a:schemeClr>
                </a:solidFill>
                <a:latin typeface="ITC Franklin Gothic Std Bk Cp"/>
              </a:rPr>
              <a:t>Administrative components (cost pools)</a:t>
            </a:r>
            <a:endParaRPr lang="en-US" sz="2000" dirty="0" smtClean="0">
              <a:solidFill>
                <a:schemeClr val="tx2">
                  <a:lumMod val="75000"/>
                </a:schemeClr>
              </a:solidFill>
              <a:latin typeface="ITC Franklin Gothic Std Bk Cp"/>
            </a:endParaRPr>
          </a:p>
          <a:p>
            <a:pPr lvl="1"/>
            <a:r>
              <a:rPr lang="en-US" sz="2200" dirty="0" smtClean="0">
                <a:solidFill>
                  <a:schemeClr val="tx2">
                    <a:lumMod val="75000"/>
                  </a:schemeClr>
                </a:solidFill>
                <a:latin typeface="ITC Franklin Gothic Std Bk Cp"/>
              </a:rPr>
              <a:t>General administration and general expenses</a:t>
            </a:r>
          </a:p>
          <a:p>
            <a:pPr lvl="1"/>
            <a:r>
              <a:rPr lang="en-US" sz="2200" dirty="0" smtClean="0">
                <a:solidFill>
                  <a:schemeClr val="tx2">
                    <a:lumMod val="75000"/>
                  </a:schemeClr>
                </a:solidFill>
                <a:latin typeface="ITC Franklin Gothic Std Bk Cp"/>
              </a:rPr>
              <a:t>Departmental administration</a:t>
            </a:r>
          </a:p>
          <a:p>
            <a:pPr lvl="1"/>
            <a:r>
              <a:rPr lang="en-US" sz="2200" dirty="0" smtClean="0">
                <a:solidFill>
                  <a:schemeClr val="tx2">
                    <a:lumMod val="75000"/>
                  </a:schemeClr>
                </a:solidFill>
                <a:latin typeface="ITC Franklin Gothic Std Bk Cp"/>
              </a:rPr>
              <a:t>Sponsored projects administration</a:t>
            </a:r>
          </a:p>
          <a:p>
            <a:pPr lvl="1"/>
            <a:r>
              <a:rPr lang="en-US" sz="2200" dirty="0" smtClean="0">
                <a:solidFill>
                  <a:schemeClr val="tx2">
                    <a:lumMod val="75000"/>
                  </a:schemeClr>
                </a:solidFill>
                <a:latin typeface="ITC Franklin Gothic Std Bk Cp"/>
              </a:rPr>
              <a:t>Student administration and services</a:t>
            </a:r>
          </a:p>
          <a:p>
            <a:pPr>
              <a:buFont typeface="Arial" panose="020B0604020202020204" pitchFamily="34" charset="0"/>
              <a:buChar char="•"/>
            </a:pPr>
            <a:endParaRPr lang="en-US" sz="2400" dirty="0" smtClean="0">
              <a:solidFill>
                <a:schemeClr val="tx2">
                  <a:lumMod val="75000"/>
                </a:schemeClr>
              </a:solidFill>
              <a:latin typeface="ITC Franklin Gothic Std Bk Cp"/>
            </a:endParaRPr>
          </a:p>
          <a:p>
            <a:pPr>
              <a:buFont typeface="Arial" panose="020B0604020202020204" pitchFamily="34" charset="0"/>
              <a:buChar char="•"/>
            </a:pPr>
            <a:r>
              <a:rPr lang="en-US" sz="2400" dirty="0" smtClean="0">
                <a:solidFill>
                  <a:schemeClr val="tx2">
                    <a:lumMod val="75000"/>
                  </a:schemeClr>
                </a:solidFill>
                <a:latin typeface="ITC Franklin Gothic Std Bk Cp"/>
              </a:rPr>
              <a:t>The combined total of Administrative components is </a:t>
            </a:r>
            <a:r>
              <a:rPr lang="en-US" sz="2400" b="1" u="sng" dirty="0" smtClean="0">
                <a:solidFill>
                  <a:srgbClr val="FF0000"/>
                </a:solidFill>
                <a:latin typeface="ITC Franklin Gothic Std Bk Cp"/>
              </a:rPr>
              <a:t>capped at 26%</a:t>
            </a:r>
            <a:r>
              <a:rPr lang="en-US" sz="2400" b="1" dirty="0" smtClean="0">
                <a:solidFill>
                  <a:srgbClr val="FF0000"/>
                </a:solidFill>
                <a:latin typeface="ITC Franklin Gothic Std Bk Cp"/>
              </a:rPr>
              <a:t> </a:t>
            </a:r>
            <a:r>
              <a:rPr lang="en-US" sz="2400" dirty="0" smtClean="0">
                <a:solidFill>
                  <a:schemeClr val="tx2">
                    <a:lumMod val="75000"/>
                  </a:schemeClr>
                </a:solidFill>
                <a:latin typeface="ITC Franklin Gothic Std Bk Cp"/>
              </a:rPr>
              <a:t>of modified total direct costs </a:t>
            </a:r>
            <a:r>
              <a:rPr lang="en-US" sz="2400" i="1" dirty="0" smtClean="0">
                <a:solidFill>
                  <a:schemeClr val="tx2">
                    <a:lumMod val="75000"/>
                  </a:schemeClr>
                </a:solidFill>
                <a:latin typeface="ITC Franklin Gothic Std Bk Cp"/>
              </a:rPr>
              <a:t>App III C.8</a:t>
            </a: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144874474"/>
      </p:ext>
    </p:extLst>
  </p:cSld>
  <p:clrMapOvr>
    <a:masterClrMapping/>
  </p:clrMapOvr>
  <mc:AlternateContent xmlns:mc="http://schemas.openxmlformats.org/markup-compatibility/2006" xmlns:p14="http://schemas.microsoft.com/office/powerpoint/2010/main">
    <mc:Choice Requires="p14">
      <p:transition spd="slow" p14:dur="2000" advTm="184"/>
    </mc:Choice>
    <mc:Fallback xmlns="">
      <p:transition spd="slow" advTm="18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General Administration and General Expenses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219200"/>
            <a:ext cx="8420100" cy="5048349"/>
          </a:xfrm>
        </p:spPr>
        <p:txBody>
          <a:bodyPr>
            <a:normAutofit/>
          </a:bodyPr>
          <a:lstStyle/>
          <a:p>
            <a:pPr>
              <a:lnSpc>
                <a:spcPct val="90000"/>
              </a:lnSpc>
              <a:defRPr/>
            </a:pPr>
            <a:r>
              <a:rPr lang="en-US" sz="2400" dirty="0" smtClean="0">
                <a:solidFill>
                  <a:schemeClr val="tx2">
                    <a:lumMod val="75000"/>
                  </a:schemeClr>
                </a:solidFill>
                <a:latin typeface="ITC Franklin Gothic Std Bk Cp"/>
              </a:rPr>
              <a:t>Expenses incurred for the general executive and administrative office and other expenses of a general nature which do not relate solely to any major function of the institution </a:t>
            </a:r>
            <a:r>
              <a:rPr lang="en-US" sz="2400" i="1" dirty="0" smtClean="0">
                <a:solidFill>
                  <a:schemeClr val="tx2">
                    <a:lumMod val="75000"/>
                  </a:schemeClr>
                </a:solidFill>
                <a:latin typeface="ITC Franklin Gothic Std Bk Cp"/>
              </a:rPr>
              <a:t>App III B.5</a:t>
            </a:r>
            <a:endParaRPr lang="en-US" sz="2400" i="1" dirty="0">
              <a:solidFill>
                <a:schemeClr val="tx2">
                  <a:lumMod val="75000"/>
                </a:schemeClr>
              </a:solidFill>
              <a:latin typeface="ITC Franklin Gothic Std Bk Cp"/>
            </a:endParaRPr>
          </a:p>
          <a:p>
            <a:pPr>
              <a:lnSpc>
                <a:spcPct val="90000"/>
              </a:lnSpc>
              <a:defRPr/>
            </a:pPr>
            <a:r>
              <a:rPr lang="en-US" sz="2200" dirty="0" smtClean="0">
                <a:solidFill>
                  <a:schemeClr val="tx2">
                    <a:lumMod val="75000"/>
                  </a:schemeClr>
                </a:solidFill>
                <a:latin typeface="ITC Franklin Gothic Std Bk Cp"/>
              </a:rPr>
              <a:t>Normally includes</a:t>
            </a:r>
          </a:p>
          <a:p>
            <a:pPr lvl="1">
              <a:lnSpc>
                <a:spcPct val="90000"/>
              </a:lnSpc>
              <a:defRPr/>
            </a:pPr>
            <a:r>
              <a:rPr lang="en-US" sz="2000" dirty="0" smtClean="0">
                <a:solidFill>
                  <a:schemeClr val="tx2">
                    <a:lumMod val="75000"/>
                  </a:schemeClr>
                </a:solidFill>
                <a:latin typeface="ITC Franklin Gothic Std Bk Cp"/>
              </a:rPr>
              <a:t>Allocations from administrative offices that serve an entire university system, (e.g. California, North Carolina, Texas)</a:t>
            </a:r>
            <a:endParaRPr lang="en-US" sz="2000" dirty="0">
              <a:solidFill>
                <a:schemeClr val="tx2">
                  <a:lumMod val="75000"/>
                </a:schemeClr>
              </a:solidFill>
              <a:latin typeface="ITC Franklin Gothic Std Bk Cp"/>
            </a:endParaRPr>
          </a:p>
          <a:p>
            <a:pPr lvl="1">
              <a:lnSpc>
                <a:spcPct val="90000"/>
              </a:lnSpc>
              <a:defRPr/>
            </a:pPr>
            <a:r>
              <a:rPr lang="en-US" sz="2000" dirty="0" smtClean="0">
                <a:solidFill>
                  <a:schemeClr val="tx2">
                    <a:lumMod val="75000"/>
                  </a:schemeClr>
                </a:solidFill>
                <a:latin typeface="ITC Franklin Gothic Std Bk Cp"/>
              </a:rPr>
              <a:t>Institutional administrative executive offices</a:t>
            </a:r>
            <a:endParaRPr lang="en-US" sz="2000" dirty="0">
              <a:solidFill>
                <a:schemeClr val="tx2">
                  <a:lumMod val="75000"/>
                </a:schemeClr>
              </a:solidFill>
              <a:latin typeface="ITC Franklin Gothic Std Bk Cp"/>
            </a:endParaRPr>
          </a:p>
          <a:p>
            <a:pPr lvl="1">
              <a:lnSpc>
                <a:spcPct val="90000"/>
              </a:lnSpc>
              <a:defRPr/>
            </a:pPr>
            <a:r>
              <a:rPr lang="en-US" sz="2000" dirty="0" smtClean="0">
                <a:solidFill>
                  <a:schemeClr val="tx2">
                    <a:lumMod val="75000"/>
                  </a:schemeClr>
                </a:solidFill>
                <a:latin typeface="ITC Franklin Gothic Std Bk Cp"/>
              </a:rPr>
              <a:t>Financial planning, budgeting, payroll, accounting</a:t>
            </a:r>
            <a:endParaRPr lang="en-US" sz="2000" dirty="0">
              <a:solidFill>
                <a:schemeClr val="tx2">
                  <a:lumMod val="75000"/>
                </a:schemeClr>
              </a:solidFill>
              <a:latin typeface="ITC Franklin Gothic Std Bk Cp"/>
            </a:endParaRPr>
          </a:p>
          <a:p>
            <a:pPr lvl="1">
              <a:lnSpc>
                <a:spcPct val="90000"/>
              </a:lnSpc>
              <a:defRPr/>
            </a:pPr>
            <a:r>
              <a:rPr lang="en-US" sz="2000" dirty="0" smtClean="0">
                <a:solidFill>
                  <a:schemeClr val="tx2">
                    <a:lumMod val="75000"/>
                  </a:schemeClr>
                </a:solidFill>
                <a:latin typeface="ITC Franklin Gothic Std Bk Cp"/>
              </a:rPr>
              <a:t>General Counsel</a:t>
            </a:r>
            <a:endParaRPr lang="en-US" sz="2000" dirty="0">
              <a:solidFill>
                <a:schemeClr val="tx2">
                  <a:lumMod val="75000"/>
                </a:schemeClr>
              </a:solidFill>
              <a:latin typeface="ITC Franklin Gothic Std Bk Cp"/>
            </a:endParaRPr>
          </a:p>
          <a:p>
            <a:pPr lvl="1">
              <a:lnSpc>
                <a:spcPct val="90000"/>
              </a:lnSpc>
              <a:defRPr/>
            </a:pPr>
            <a:r>
              <a:rPr lang="en-US" sz="2000" dirty="0" smtClean="0">
                <a:solidFill>
                  <a:schemeClr val="tx2">
                    <a:lumMod val="75000"/>
                  </a:schemeClr>
                </a:solidFill>
                <a:latin typeface="ITC Franklin Gothic Std Bk Cp"/>
              </a:rPr>
              <a:t>Management information systems</a:t>
            </a:r>
          </a:p>
          <a:p>
            <a:pPr lvl="1">
              <a:lnSpc>
                <a:spcPct val="90000"/>
              </a:lnSpc>
              <a:defRPr/>
            </a:pPr>
            <a:r>
              <a:rPr lang="en-US" sz="2000" dirty="0" smtClean="0">
                <a:solidFill>
                  <a:schemeClr val="tx2">
                    <a:lumMod val="75000"/>
                  </a:schemeClr>
                </a:solidFill>
                <a:latin typeface="ITC Franklin Gothic Std Bk Cp"/>
              </a:rPr>
              <a:t>Cross allocations from depreciation, interest, and O&amp;M cost pools</a:t>
            </a:r>
          </a:p>
          <a:p>
            <a:pPr lvl="1">
              <a:lnSpc>
                <a:spcPct val="90000"/>
              </a:lnSpc>
              <a:defRPr/>
            </a:pPr>
            <a:r>
              <a:rPr lang="en-US" sz="2000" dirty="0" smtClean="0">
                <a:solidFill>
                  <a:schemeClr val="tx2">
                    <a:lumMod val="75000"/>
                  </a:schemeClr>
                </a:solidFill>
                <a:latin typeface="ITC Franklin Gothic Std Bk Cp"/>
              </a:rPr>
              <a:t>Admin costs from the SICAP </a:t>
            </a:r>
            <a:r>
              <a:rPr lang="en-US" sz="2000" i="1" dirty="0" smtClean="0">
                <a:solidFill>
                  <a:schemeClr val="tx2">
                    <a:lumMod val="75000"/>
                  </a:schemeClr>
                </a:solidFill>
                <a:latin typeface="ITC Franklin Gothic Std Bk Cp"/>
              </a:rPr>
              <a:t>200.418</a:t>
            </a:r>
          </a:p>
          <a:p>
            <a:pPr lvl="1">
              <a:lnSpc>
                <a:spcPct val="90000"/>
              </a:lnSpc>
              <a:defRPr/>
            </a:pPr>
            <a:endParaRPr lang="en-US" sz="16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823392540"/>
      </p:ext>
    </p:extLst>
  </p:cSld>
  <p:clrMapOvr>
    <a:masterClrMapping/>
  </p:clrMapOvr>
  <mc:AlternateContent xmlns:mc="http://schemas.openxmlformats.org/markup-compatibility/2006" xmlns:p14="http://schemas.microsoft.com/office/powerpoint/2010/main">
    <mc:Choice Requires="p14">
      <p:transition spd="slow" p14:dur="2000" advTm="616"/>
    </mc:Choice>
    <mc:Fallback xmlns="">
      <p:transition spd="slow" advTm="61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Departmental Administration (DA)</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219200"/>
            <a:ext cx="8229600" cy="5048349"/>
          </a:xfrm>
        </p:spPr>
        <p:txBody>
          <a:bodyPr>
            <a:normAutofit/>
          </a:bodyPr>
          <a:lstStyle/>
          <a:p>
            <a:pPr>
              <a:lnSpc>
                <a:spcPct val="90000"/>
              </a:lnSpc>
              <a:defRPr/>
            </a:pPr>
            <a:r>
              <a:rPr lang="en-US" sz="2400" dirty="0" smtClean="0">
                <a:solidFill>
                  <a:schemeClr val="tx2">
                    <a:lumMod val="75000"/>
                  </a:schemeClr>
                </a:solidFill>
                <a:latin typeface="ITC Franklin Gothic Std Bk Cp"/>
              </a:rPr>
              <a:t>Expenses incurred for administrative and supporting services that benefit common or joint departmental activities or objectives </a:t>
            </a:r>
            <a:r>
              <a:rPr lang="en-US" sz="2400" i="1" dirty="0" smtClean="0">
                <a:solidFill>
                  <a:schemeClr val="tx2">
                    <a:lumMod val="75000"/>
                  </a:schemeClr>
                </a:solidFill>
                <a:latin typeface="ITC Franklin Gothic Std Bk Cp"/>
              </a:rPr>
              <a:t>App III B.6</a:t>
            </a:r>
          </a:p>
          <a:p>
            <a:pPr>
              <a:lnSpc>
                <a:spcPct val="90000"/>
              </a:lnSpc>
              <a:defRPr/>
            </a:pPr>
            <a:endParaRPr lang="en-US" sz="1000" dirty="0" smtClean="0">
              <a:solidFill>
                <a:schemeClr val="tx2">
                  <a:lumMod val="75000"/>
                </a:schemeClr>
              </a:solidFill>
              <a:latin typeface="ITC Franklin Gothic Std Bk Cp"/>
            </a:endParaRPr>
          </a:p>
          <a:p>
            <a:pPr>
              <a:lnSpc>
                <a:spcPct val="90000"/>
              </a:lnSpc>
              <a:defRPr/>
            </a:pPr>
            <a:r>
              <a:rPr lang="en-US" sz="2400" dirty="0" smtClean="0">
                <a:solidFill>
                  <a:srgbClr val="FF0000"/>
                </a:solidFill>
                <a:latin typeface="ITC Franklin Gothic Std Bk Cp"/>
              </a:rPr>
              <a:t>DA costs are not normally identified on university current financial </a:t>
            </a:r>
            <a:r>
              <a:rPr lang="en-US" sz="2400" dirty="0" smtClean="0">
                <a:solidFill>
                  <a:srgbClr val="FF0000"/>
                </a:solidFill>
                <a:latin typeface="ITC Franklin Gothic Std Bk Cp"/>
              </a:rPr>
              <a:t>statements</a:t>
            </a:r>
            <a:endParaRPr lang="en-US" sz="2400" dirty="0" smtClean="0">
              <a:solidFill>
                <a:srgbClr val="FF0000"/>
              </a:solidFill>
              <a:latin typeface="ITC Franklin Gothic Std Bk Cp"/>
            </a:endParaRPr>
          </a:p>
          <a:p>
            <a:pPr>
              <a:lnSpc>
                <a:spcPct val="90000"/>
              </a:lnSpc>
              <a:defRPr/>
            </a:pPr>
            <a:endParaRPr lang="en-US" sz="1000" dirty="0" smtClean="0">
              <a:solidFill>
                <a:schemeClr val="tx2">
                  <a:lumMod val="75000"/>
                </a:schemeClr>
              </a:solidFill>
              <a:latin typeface="ITC Franklin Gothic Std Bk Cp"/>
            </a:endParaRPr>
          </a:p>
          <a:p>
            <a:pPr>
              <a:lnSpc>
                <a:spcPct val="90000"/>
              </a:lnSpc>
              <a:defRPr/>
            </a:pPr>
            <a:r>
              <a:rPr lang="en-US" sz="2400" dirty="0" smtClean="0">
                <a:solidFill>
                  <a:schemeClr val="tx2">
                    <a:lumMod val="75000"/>
                  </a:schemeClr>
                </a:solidFill>
                <a:latin typeface="ITC Franklin Gothic Std Bk Cp"/>
              </a:rPr>
              <a:t>Cross allocations from depreciation, interest, O&amp;M, and GA cost pools</a:t>
            </a:r>
          </a:p>
          <a:p>
            <a:pPr lvl="1">
              <a:lnSpc>
                <a:spcPct val="90000"/>
              </a:lnSpc>
              <a:defRPr/>
            </a:pPr>
            <a:endParaRPr lang="en-US" sz="16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357959146"/>
      </p:ext>
    </p:extLst>
  </p:cSld>
  <p:clrMapOvr>
    <a:masterClrMapping/>
  </p:clrMapOvr>
  <mc:AlternateContent xmlns:mc="http://schemas.openxmlformats.org/markup-compatibility/2006" xmlns:p14="http://schemas.microsoft.com/office/powerpoint/2010/main">
    <mc:Choice Requires="p14">
      <p:transition spd="slow" p14:dur="2000" advTm="937"/>
    </mc:Choice>
    <mc:Fallback xmlns="">
      <p:transition spd="slow" advTm="93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Departmental Administration</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219200"/>
            <a:ext cx="8229600" cy="5048349"/>
          </a:xfrm>
        </p:spPr>
        <p:txBody>
          <a:bodyPr>
            <a:normAutofit fontScale="92500" lnSpcReduction="10000"/>
          </a:bodyPr>
          <a:lstStyle/>
          <a:p>
            <a:pPr marL="0" indent="0">
              <a:lnSpc>
                <a:spcPct val="90000"/>
              </a:lnSpc>
              <a:buNone/>
              <a:defRPr/>
            </a:pPr>
            <a:r>
              <a:rPr lang="en-US" sz="2600" dirty="0" smtClean="0">
                <a:solidFill>
                  <a:schemeClr val="tx2">
                    <a:lumMod val="75000"/>
                  </a:schemeClr>
                </a:solidFill>
                <a:latin typeface="ITC Franklin Gothic Std Bk Cp"/>
              </a:rPr>
              <a:t>Composed of:</a:t>
            </a:r>
          </a:p>
          <a:p>
            <a:pPr>
              <a:lnSpc>
                <a:spcPct val="90000"/>
              </a:lnSpc>
              <a:defRPr/>
            </a:pPr>
            <a:r>
              <a:rPr lang="en-US" sz="2400" dirty="0" smtClean="0">
                <a:solidFill>
                  <a:srgbClr val="FF0000"/>
                </a:solidFill>
                <a:latin typeface="ITC Franklin Gothic Std Bk Cp"/>
              </a:rPr>
              <a:t>Academic deans’ offices </a:t>
            </a:r>
            <a:r>
              <a:rPr lang="en-US" sz="2400" dirty="0" smtClean="0">
                <a:solidFill>
                  <a:schemeClr val="tx2">
                    <a:lumMod val="75000"/>
                  </a:schemeClr>
                </a:solidFill>
                <a:latin typeface="ITC Franklin Gothic Std Bk Cp"/>
              </a:rPr>
              <a:t>(limited to costs associated with administrative activities) </a:t>
            </a:r>
            <a:r>
              <a:rPr lang="en-US" sz="2400" i="1" dirty="0" smtClean="0">
                <a:solidFill>
                  <a:schemeClr val="tx2">
                    <a:lumMod val="75000"/>
                  </a:schemeClr>
                </a:solidFill>
                <a:latin typeface="ITC Franklin Gothic Std Bk Cp"/>
              </a:rPr>
              <a:t>App III B.6.a(1)</a:t>
            </a:r>
          </a:p>
          <a:p>
            <a:pPr>
              <a:lnSpc>
                <a:spcPct val="90000"/>
              </a:lnSpc>
              <a:defRPr/>
            </a:pPr>
            <a:endParaRPr lang="en-US" sz="2200" dirty="0">
              <a:solidFill>
                <a:schemeClr val="tx2">
                  <a:lumMod val="75000"/>
                </a:schemeClr>
              </a:solidFill>
              <a:latin typeface="ITC Franklin Gothic Std Bk Cp"/>
            </a:endParaRPr>
          </a:p>
          <a:p>
            <a:pPr>
              <a:lnSpc>
                <a:spcPct val="90000"/>
              </a:lnSpc>
              <a:defRPr/>
            </a:pPr>
            <a:r>
              <a:rPr lang="en-US" sz="2400" dirty="0" smtClean="0">
                <a:solidFill>
                  <a:schemeClr val="tx2">
                    <a:lumMod val="75000"/>
                  </a:schemeClr>
                </a:solidFill>
                <a:latin typeface="ITC Franklin Gothic Std Bk Cp"/>
              </a:rPr>
              <a:t>Academic department and division salaries and fringe benefits </a:t>
            </a:r>
            <a:r>
              <a:rPr lang="en-US" sz="2400" dirty="0" smtClean="0">
                <a:solidFill>
                  <a:srgbClr val="FF0000"/>
                </a:solidFill>
                <a:latin typeface="ITC Franklin Gothic Std Bk Cp"/>
              </a:rPr>
              <a:t>attributable to administrative work</a:t>
            </a:r>
          </a:p>
          <a:p>
            <a:pPr lvl="1">
              <a:lnSpc>
                <a:spcPct val="90000"/>
              </a:lnSpc>
              <a:defRPr/>
            </a:pPr>
            <a:r>
              <a:rPr lang="en-US" sz="1800" dirty="0" smtClean="0">
                <a:solidFill>
                  <a:schemeClr val="tx2">
                    <a:lumMod val="75000"/>
                  </a:schemeClr>
                </a:solidFill>
                <a:latin typeface="ITC Franklin Gothic Std Bk Cp"/>
              </a:rPr>
              <a:t>Includes bid and proposal effort</a:t>
            </a:r>
          </a:p>
          <a:p>
            <a:pPr lvl="1">
              <a:lnSpc>
                <a:spcPct val="90000"/>
              </a:lnSpc>
              <a:defRPr/>
            </a:pPr>
            <a:r>
              <a:rPr lang="en-US" sz="1800" dirty="0" smtClean="0">
                <a:solidFill>
                  <a:schemeClr val="tx2">
                    <a:lumMod val="75000"/>
                  </a:schemeClr>
                </a:solidFill>
                <a:latin typeface="ITC Franklin Gothic Std Bk Cp"/>
              </a:rPr>
              <a:t>Limited to 3.6% of department MTDC of faculty and professional personnel conducting research and/or instruction </a:t>
            </a:r>
            <a:r>
              <a:rPr lang="en-US" sz="1800" i="1" dirty="0" smtClean="0">
                <a:solidFill>
                  <a:schemeClr val="tx2">
                    <a:lumMod val="75000"/>
                  </a:schemeClr>
                </a:solidFill>
                <a:latin typeface="ITC Franklin Gothic Std Bk Cp"/>
              </a:rPr>
              <a:t>App III B.6.a(2)(a)</a:t>
            </a:r>
            <a:endParaRPr lang="en-US" sz="1800" dirty="0" smtClean="0">
              <a:solidFill>
                <a:schemeClr val="tx2">
                  <a:lumMod val="75000"/>
                </a:schemeClr>
              </a:solidFill>
              <a:latin typeface="ITC Franklin Gothic Std Bk Cp"/>
            </a:endParaRPr>
          </a:p>
          <a:p>
            <a:pPr lvl="1">
              <a:lnSpc>
                <a:spcPct val="90000"/>
              </a:lnSpc>
              <a:defRPr/>
            </a:pPr>
            <a:r>
              <a:rPr lang="en-US" sz="1800" dirty="0" smtClean="0">
                <a:solidFill>
                  <a:schemeClr val="tx2">
                    <a:lumMod val="75000"/>
                  </a:schemeClr>
                </a:solidFill>
                <a:latin typeface="ITC Franklin Gothic Std Bk Cp"/>
              </a:rPr>
              <a:t>3.6% limit does not apply to professional business or administrative officers</a:t>
            </a:r>
          </a:p>
          <a:p>
            <a:pPr>
              <a:lnSpc>
                <a:spcPct val="90000"/>
              </a:lnSpc>
              <a:defRPr/>
            </a:pPr>
            <a:endParaRPr lang="en-US" sz="2200" dirty="0" smtClean="0">
              <a:solidFill>
                <a:schemeClr val="tx2">
                  <a:lumMod val="75000"/>
                </a:schemeClr>
              </a:solidFill>
              <a:latin typeface="ITC Franklin Gothic Std Bk Cp"/>
            </a:endParaRPr>
          </a:p>
          <a:p>
            <a:pPr lvl="1">
              <a:buFont typeface="Arial" panose="020B0604020202020204" pitchFamily="34" charset="0"/>
              <a:buChar char="–"/>
              <a:defRPr/>
            </a:pPr>
            <a:r>
              <a:rPr lang="en-US" sz="2400" dirty="0">
                <a:solidFill>
                  <a:schemeClr val="tx2">
                    <a:lumMod val="75000"/>
                  </a:schemeClr>
                </a:solidFill>
                <a:latin typeface="ITC Franklin Gothic Std Bk Cp"/>
              </a:rPr>
              <a:t>Other administrative and supporting costs are allowable provided they are treated </a:t>
            </a:r>
            <a:r>
              <a:rPr lang="en-US" sz="2400" u="sng" dirty="0">
                <a:solidFill>
                  <a:schemeClr val="tx2">
                    <a:lumMod val="75000"/>
                  </a:schemeClr>
                </a:solidFill>
                <a:latin typeface="ITC Franklin Gothic Std Bk Cp"/>
              </a:rPr>
              <a:t>consistently in like circumstances</a:t>
            </a:r>
            <a:r>
              <a:rPr lang="en-US" sz="2400" dirty="0">
                <a:solidFill>
                  <a:schemeClr val="tx2">
                    <a:lumMod val="75000"/>
                  </a:schemeClr>
                </a:solidFill>
                <a:latin typeface="ITC Franklin Gothic Std Bk Cp"/>
              </a:rPr>
              <a:t> (includes secretarial and clerical salaries, administrative officers and assistants, travel, office supplies, etc.) </a:t>
            </a:r>
            <a:r>
              <a:rPr lang="en-US" sz="2400" i="1" dirty="0">
                <a:solidFill>
                  <a:schemeClr val="tx2">
                    <a:lumMod val="75000"/>
                  </a:schemeClr>
                </a:solidFill>
                <a:latin typeface="ITC Franklin Gothic Std Bk Cp"/>
              </a:rPr>
              <a:t>App III </a:t>
            </a:r>
            <a:r>
              <a:rPr lang="en-US" sz="2400" i="1" dirty="0" smtClean="0">
                <a:solidFill>
                  <a:schemeClr val="tx2">
                    <a:lumMod val="75000"/>
                  </a:schemeClr>
                </a:solidFill>
                <a:latin typeface="ITC Franklin Gothic Std Bk Cp"/>
              </a:rPr>
              <a:t>B.6.a(2)(b)</a:t>
            </a:r>
            <a:endParaRPr lang="en-US" sz="2400" i="1" dirty="0">
              <a:solidFill>
                <a:schemeClr val="tx2">
                  <a:lumMod val="75000"/>
                </a:schemeClr>
              </a:solidFill>
              <a:latin typeface="ITC Franklin Gothic Std Bk Cp"/>
            </a:endParaRPr>
          </a:p>
          <a:p>
            <a:pPr>
              <a:lnSpc>
                <a:spcPct val="90000"/>
              </a:lnSpc>
              <a:defRPr/>
            </a:pPr>
            <a:endParaRPr lang="en-US" sz="2200" dirty="0" smtClean="0">
              <a:solidFill>
                <a:schemeClr val="tx2">
                  <a:lumMod val="75000"/>
                </a:schemeClr>
              </a:solidFill>
              <a:latin typeface="ITC Franklin Gothic Std Bk Cp"/>
            </a:endParaRPr>
          </a:p>
          <a:p>
            <a:pPr lvl="1">
              <a:lnSpc>
                <a:spcPct val="90000"/>
              </a:lnSpc>
              <a:defRPr/>
            </a:pPr>
            <a:endParaRPr lang="en-US" sz="16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97464064"/>
      </p:ext>
    </p:extLst>
  </p:cSld>
  <p:clrMapOvr>
    <a:masterClrMapping/>
  </p:clrMapOvr>
  <mc:AlternateContent xmlns:mc="http://schemas.openxmlformats.org/markup-compatibility/2006" xmlns:p14="http://schemas.microsoft.com/office/powerpoint/2010/main">
    <mc:Choice Requires="p14">
      <p:transition spd="slow" p14:dur="2000" advTm="672"/>
    </mc:Choice>
    <mc:Fallback xmlns="">
      <p:transition spd="slow" advTm="67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sp>
        <p:nvSpPr>
          <p:cNvPr id="3" name="Content Placeholder 2"/>
          <p:cNvSpPr>
            <a:spLocks noGrp="1"/>
          </p:cNvSpPr>
          <p:nvPr>
            <p:ph idx="1"/>
          </p:nvPr>
        </p:nvSpPr>
        <p:spPr>
          <a:xfrm>
            <a:off x="457200" y="1295400"/>
            <a:ext cx="8229600" cy="4830763"/>
          </a:xfrm>
        </p:spPr>
        <p:txBody>
          <a:bodyPr>
            <a:normAutofit fontScale="92500"/>
          </a:bodyPr>
          <a:lstStyle/>
          <a:p>
            <a:pPr>
              <a:lnSpc>
                <a:spcPct val="90000"/>
              </a:lnSpc>
              <a:defRPr/>
            </a:pPr>
            <a:r>
              <a:rPr lang="en-US" sz="2600" dirty="0" smtClean="0">
                <a:solidFill>
                  <a:schemeClr val="tx2">
                    <a:lumMod val="75000"/>
                  </a:schemeClr>
                </a:solidFill>
                <a:latin typeface="ITC Franklin Gothic Std Bk Cp"/>
              </a:rPr>
              <a:t>Expenses are limited to those incurred by a separate organization established primarily to administer sponsor projects. Includes grant and contract administration, special security, purchasing, personnel, etc. </a:t>
            </a:r>
            <a:r>
              <a:rPr lang="en-US" sz="2600" i="1" dirty="0" smtClean="0">
                <a:solidFill>
                  <a:schemeClr val="tx2">
                    <a:lumMod val="75000"/>
                  </a:schemeClr>
                </a:solidFill>
                <a:latin typeface="ITC Franklin Gothic Std Bk Cp"/>
              </a:rPr>
              <a:t>App III B.7</a:t>
            </a:r>
          </a:p>
          <a:p>
            <a:pPr>
              <a:lnSpc>
                <a:spcPct val="90000"/>
              </a:lnSpc>
              <a:defRPr/>
            </a:pPr>
            <a:endParaRPr lang="en-US" sz="1100" dirty="0">
              <a:solidFill>
                <a:schemeClr val="tx2">
                  <a:lumMod val="75000"/>
                </a:schemeClr>
              </a:solidFill>
              <a:latin typeface="ITC Franklin Gothic Std Bk Cp"/>
            </a:endParaRPr>
          </a:p>
          <a:p>
            <a:pPr>
              <a:lnSpc>
                <a:spcPct val="90000"/>
              </a:lnSpc>
              <a:defRPr/>
            </a:pPr>
            <a:r>
              <a:rPr lang="en-US" sz="2600" dirty="0" smtClean="0">
                <a:solidFill>
                  <a:schemeClr val="tx2">
                    <a:lumMod val="75000"/>
                  </a:schemeClr>
                </a:solidFill>
                <a:latin typeface="ITC Franklin Gothic Std Bk Cp"/>
              </a:rPr>
              <a:t>Cross allocation from depreciation, interest, O&amp;M, and GA cost pools</a:t>
            </a:r>
          </a:p>
          <a:p>
            <a:pPr>
              <a:lnSpc>
                <a:spcPct val="90000"/>
              </a:lnSpc>
              <a:defRPr/>
            </a:pPr>
            <a:endParaRPr lang="en-US" sz="1100" dirty="0">
              <a:solidFill>
                <a:schemeClr val="tx2">
                  <a:lumMod val="75000"/>
                </a:schemeClr>
              </a:solidFill>
              <a:latin typeface="ITC Franklin Gothic Std Bk Cp"/>
            </a:endParaRPr>
          </a:p>
          <a:p>
            <a:pPr>
              <a:lnSpc>
                <a:spcPct val="90000"/>
              </a:lnSpc>
              <a:defRPr/>
            </a:pPr>
            <a:r>
              <a:rPr lang="en-US" sz="2600" dirty="0" smtClean="0">
                <a:solidFill>
                  <a:schemeClr val="tx2">
                    <a:lumMod val="75000"/>
                  </a:schemeClr>
                </a:solidFill>
                <a:latin typeface="ITC Franklin Gothic Std Bk Cp"/>
              </a:rPr>
              <a:t>SPA is allocated to the functions performing sponsored projects based on MTC of the sponsored projects</a:t>
            </a:r>
          </a:p>
          <a:p>
            <a:pPr lvl="1">
              <a:defRPr/>
            </a:pPr>
            <a:r>
              <a:rPr lang="en-US" sz="2400" dirty="0" smtClean="0">
                <a:solidFill>
                  <a:schemeClr val="tx2">
                    <a:lumMod val="75000"/>
                  </a:schemeClr>
                </a:solidFill>
                <a:latin typeface="ITC Franklin Gothic Std Bk Cp"/>
              </a:rPr>
              <a:t>Usually includes</a:t>
            </a:r>
          </a:p>
          <a:p>
            <a:pPr lvl="2">
              <a:buFont typeface="Arial" panose="020B0604020202020204" pitchFamily="34" charset="0"/>
              <a:buChar char="–"/>
              <a:defRPr/>
            </a:pPr>
            <a:r>
              <a:rPr lang="en-US" sz="2200" dirty="0" smtClean="0">
                <a:solidFill>
                  <a:schemeClr val="tx2">
                    <a:lumMod val="75000"/>
                  </a:schemeClr>
                </a:solidFill>
                <a:latin typeface="ITC Franklin Gothic Std Bk Cp"/>
              </a:rPr>
              <a:t>Organized research</a:t>
            </a:r>
          </a:p>
          <a:p>
            <a:pPr lvl="2">
              <a:buFont typeface="Arial" panose="020B0604020202020204" pitchFamily="34" charset="0"/>
              <a:buChar char="–"/>
              <a:defRPr/>
            </a:pPr>
            <a:r>
              <a:rPr lang="en-US" sz="2200" dirty="0" smtClean="0">
                <a:solidFill>
                  <a:schemeClr val="tx2">
                    <a:lumMod val="75000"/>
                  </a:schemeClr>
                </a:solidFill>
                <a:latin typeface="ITC Franklin Gothic Std Bk Cp"/>
              </a:rPr>
              <a:t>Sponsored instruction</a:t>
            </a:r>
          </a:p>
          <a:p>
            <a:pPr lvl="2">
              <a:buFont typeface="Arial" panose="020B0604020202020204" pitchFamily="34" charset="0"/>
              <a:buChar char="–"/>
              <a:defRPr/>
            </a:pPr>
            <a:r>
              <a:rPr lang="en-US" sz="2200" dirty="0" smtClean="0">
                <a:solidFill>
                  <a:schemeClr val="tx2">
                    <a:lumMod val="75000"/>
                  </a:schemeClr>
                </a:solidFill>
                <a:latin typeface="ITC Franklin Gothic Std Bk Cp"/>
              </a:rPr>
              <a:t>Other sponsored activity</a:t>
            </a:r>
            <a:endParaRPr lang="en-US" sz="2200" dirty="0">
              <a:solidFill>
                <a:schemeClr val="tx2">
                  <a:lumMod val="75000"/>
                </a:schemeClr>
              </a:solidFill>
              <a:latin typeface="ITC Franklin Gothic Std Bk Cp"/>
            </a:endParaRPr>
          </a:p>
          <a:p>
            <a:pPr>
              <a:lnSpc>
                <a:spcPct val="90000"/>
              </a:lnSpc>
              <a:defRPr/>
            </a:pPr>
            <a:endParaRPr lang="en-US" sz="2200" dirty="0" smtClean="0">
              <a:solidFill>
                <a:schemeClr val="tx2">
                  <a:lumMod val="75000"/>
                </a:schemeClr>
              </a:solidFill>
              <a:latin typeface="ITC Franklin Gothic Std Bk Cp"/>
            </a:endParaRPr>
          </a:p>
          <a:p>
            <a:pPr lvl="1">
              <a:lnSpc>
                <a:spcPct val="90000"/>
              </a:lnSpc>
              <a:defRPr/>
            </a:pPr>
            <a:endParaRPr lang="en-US" sz="1600" dirty="0" smtClean="0">
              <a:solidFill>
                <a:schemeClr val="tx2">
                  <a:lumMod val="75000"/>
                </a:schemeClr>
              </a:solidFill>
              <a:latin typeface="ITC Franklin Gothic Std Bk Cp"/>
            </a:endParaRPr>
          </a:p>
        </p:txBody>
      </p:sp>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Sponsored Projects Administration</a:t>
            </a:r>
            <a:endParaRPr lang="en-US" sz="3200"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658849855"/>
      </p:ext>
    </p:extLst>
  </p:cSld>
  <p:clrMapOvr>
    <a:masterClrMapping/>
  </p:clrMapOvr>
  <mc:AlternateContent xmlns:mc="http://schemas.openxmlformats.org/markup-compatibility/2006" xmlns:p14="http://schemas.microsoft.com/office/powerpoint/2010/main">
    <mc:Choice Requires="p14">
      <p:transition spd="slow" p14:dur="2000" advTm="1040"/>
    </mc:Choice>
    <mc:Fallback xmlns="">
      <p:transition spd="slow" advTm="104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sp>
        <p:nvSpPr>
          <p:cNvPr id="3" name="Content Placeholder 2"/>
          <p:cNvSpPr>
            <a:spLocks noGrp="1"/>
          </p:cNvSpPr>
          <p:nvPr>
            <p:ph idx="1"/>
          </p:nvPr>
        </p:nvSpPr>
        <p:spPr>
          <a:xfrm>
            <a:off x="457200" y="1295400"/>
            <a:ext cx="8229600" cy="4830763"/>
          </a:xfrm>
        </p:spPr>
        <p:txBody>
          <a:bodyPr>
            <a:normAutofit/>
          </a:bodyPr>
          <a:lstStyle/>
          <a:p>
            <a:pPr>
              <a:lnSpc>
                <a:spcPct val="90000"/>
              </a:lnSpc>
              <a:defRPr/>
            </a:pPr>
            <a:r>
              <a:rPr lang="en-US" sz="2400" dirty="0" smtClean="0">
                <a:solidFill>
                  <a:schemeClr val="tx2">
                    <a:lumMod val="75000"/>
                  </a:schemeClr>
                </a:solidFill>
                <a:latin typeface="ITC Franklin Gothic Std Bk Cp"/>
              </a:rPr>
              <a:t>Expenses incurred for the administration of student affairs and for services to students, including deans of students, admissions, registrar, counseling and placement, student advisors, student health and infirmary services, catalogs, commencements, and convocations  </a:t>
            </a:r>
            <a:r>
              <a:rPr lang="en-US" sz="2400" i="1" dirty="0" smtClean="0">
                <a:solidFill>
                  <a:schemeClr val="tx2">
                    <a:lumMod val="75000"/>
                  </a:schemeClr>
                </a:solidFill>
                <a:latin typeface="ITC Franklin Gothic Std Bk Cp"/>
              </a:rPr>
              <a:t>App III B.9</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400" dirty="0" smtClean="0">
                <a:solidFill>
                  <a:schemeClr val="tx2">
                    <a:lumMod val="75000"/>
                  </a:schemeClr>
                </a:solidFill>
                <a:latin typeface="ITC Franklin Gothic Std Bk Cp"/>
              </a:rPr>
              <a:t>Cross allocation from depreciation, interest, O&amp;M, and GA cost pools</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400" dirty="0" smtClean="0">
                <a:solidFill>
                  <a:schemeClr val="tx2">
                    <a:lumMod val="75000"/>
                  </a:schemeClr>
                </a:solidFill>
                <a:latin typeface="ITC Franklin Gothic Std Bk Cp"/>
              </a:rPr>
              <a:t>Student Administration and Services shall normally be allocated 100 percent to instruction function </a:t>
            </a:r>
            <a:r>
              <a:rPr lang="en-US" sz="2400" i="1" dirty="0" smtClean="0">
                <a:solidFill>
                  <a:schemeClr val="tx2">
                    <a:lumMod val="75000"/>
                  </a:schemeClr>
                </a:solidFill>
                <a:latin typeface="ITC Franklin Gothic Std Bk Cp"/>
              </a:rPr>
              <a:t>App III B.9.b</a:t>
            </a:r>
            <a:endParaRPr lang="en-US" sz="2400" dirty="0" smtClean="0">
              <a:solidFill>
                <a:schemeClr val="tx2">
                  <a:lumMod val="75000"/>
                </a:schemeClr>
              </a:solidFill>
              <a:latin typeface="ITC Franklin Gothic Std Bk Cp"/>
            </a:endParaRPr>
          </a:p>
          <a:p>
            <a:pPr>
              <a:lnSpc>
                <a:spcPct val="90000"/>
              </a:lnSpc>
              <a:defRPr/>
            </a:pPr>
            <a:endParaRPr lang="en-US" sz="2200" dirty="0" smtClean="0">
              <a:solidFill>
                <a:schemeClr val="tx2">
                  <a:lumMod val="75000"/>
                </a:schemeClr>
              </a:solidFill>
              <a:latin typeface="ITC Franklin Gothic Std Bk Cp"/>
            </a:endParaRPr>
          </a:p>
          <a:p>
            <a:pPr lvl="1">
              <a:lnSpc>
                <a:spcPct val="90000"/>
              </a:lnSpc>
              <a:defRPr/>
            </a:pPr>
            <a:endParaRPr lang="en-US" sz="1600" dirty="0" smtClean="0">
              <a:solidFill>
                <a:schemeClr val="tx2">
                  <a:lumMod val="75000"/>
                </a:schemeClr>
              </a:solidFill>
              <a:latin typeface="ITC Franklin Gothic Std Bk Cp"/>
            </a:endParaRPr>
          </a:p>
        </p:txBody>
      </p:sp>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Student Administration and Services</a:t>
            </a:r>
            <a:endParaRPr lang="en-US" sz="3200"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880226743"/>
      </p:ext>
    </p:extLst>
  </p:cSld>
  <p:clrMapOvr>
    <a:masterClrMapping/>
  </p:clrMapOvr>
  <mc:AlternateContent xmlns:mc="http://schemas.openxmlformats.org/markup-compatibility/2006" xmlns:p14="http://schemas.microsoft.com/office/powerpoint/2010/main">
    <mc:Choice Requires="p14">
      <p:transition spd="slow" p14:dur="2000" advTm="400"/>
    </mc:Choice>
    <mc:Fallback xmlns="">
      <p:transition spd="slow" advTm="4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sp>
        <p:nvSpPr>
          <p:cNvPr id="3" name="Content Placeholder 2"/>
          <p:cNvSpPr>
            <a:spLocks noGrp="1"/>
          </p:cNvSpPr>
          <p:nvPr>
            <p:ph idx="1"/>
          </p:nvPr>
        </p:nvSpPr>
        <p:spPr>
          <a:xfrm>
            <a:off x="457200" y="1295400"/>
            <a:ext cx="8229600" cy="4830763"/>
          </a:xfrm>
        </p:spPr>
        <p:txBody>
          <a:bodyPr>
            <a:normAutofit/>
          </a:bodyPr>
          <a:lstStyle/>
          <a:p>
            <a:pPr>
              <a:defRPr/>
            </a:pPr>
            <a:r>
              <a:rPr lang="en-US" sz="2400" dirty="0">
                <a:solidFill>
                  <a:schemeClr val="tx2">
                    <a:lumMod val="75000"/>
                  </a:schemeClr>
                </a:solidFill>
                <a:latin typeface="ITC Franklin Gothic Std Bk Cp"/>
              </a:rPr>
              <a:t>The space survey is the process of assigning institutional space into 2 CFR 200 functional categories based on space use </a:t>
            </a:r>
            <a:r>
              <a:rPr lang="en-US" sz="2400" i="1" dirty="0">
                <a:solidFill>
                  <a:schemeClr val="tx2">
                    <a:lumMod val="75000"/>
                  </a:schemeClr>
                </a:solidFill>
                <a:latin typeface="ITC Franklin Gothic Std Bk Cp"/>
              </a:rPr>
              <a:t>App III </a:t>
            </a:r>
            <a:r>
              <a:rPr lang="en-US" sz="2400" i="1" dirty="0" smtClean="0">
                <a:solidFill>
                  <a:schemeClr val="tx2">
                    <a:lumMod val="75000"/>
                  </a:schemeClr>
                </a:solidFill>
                <a:latin typeface="ITC Franklin Gothic Std Bk Cp"/>
              </a:rPr>
              <a:t>A.2.d(3)</a:t>
            </a:r>
            <a:endParaRPr lang="en-US" sz="2400" i="1" dirty="0">
              <a:solidFill>
                <a:schemeClr val="tx2">
                  <a:lumMod val="75000"/>
                </a:schemeClr>
              </a:solidFill>
              <a:latin typeface="ITC Franklin Gothic Std Bk Cp"/>
            </a:endParaRP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400" dirty="0" smtClean="0">
                <a:solidFill>
                  <a:schemeClr val="tx2">
                    <a:lumMod val="75000"/>
                  </a:schemeClr>
                </a:solidFill>
                <a:latin typeface="ITC Franklin Gothic Std Bk Cp"/>
              </a:rPr>
              <a:t>The results are used to calculate the percentage of space that is used to support organized research and support the subsequent allocation of space related costs to organized research</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400" dirty="0" smtClean="0">
                <a:solidFill>
                  <a:schemeClr val="tx2">
                    <a:lumMod val="75000"/>
                  </a:schemeClr>
                </a:solidFill>
                <a:latin typeface="ITC Franklin Gothic Std Bk Cp"/>
              </a:rPr>
              <a:t>Used to allocate Building and Equipment Depreciation, Interest, and O&amp;M, i.e. all the “F” components, except Library</a:t>
            </a:r>
          </a:p>
          <a:p>
            <a:pPr>
              <a:lnSpc>
                <a:spcPct val="90000"/>
              </a:lnSpc>
              <a:defRPr/>
            </a:pPr>
            <a:endParaRPr lang="en-US" sz="2200" dirty="0" smtClean="0">
              <a:solidFill>
                <a:schemeClr val="tx2">
                  <a:lumMod val="75000"/>
                </a:schemeClr>
              </a:solidFill>
              <a:latin typeface="ITC Franklin Gothic Std Bk Cp"/>
            </a:endParaRPr>
          </a:p>
          <a:p>
            <a:pPr lvl="1">
              <a:lnSpc>
                <a:spcPct val="90000"/>
              </a:lnSpc>
              <a:defRPr/>
            </a:pPr>
            <a:endParaRPr lang="en-US" sz="1600" dirty="0" smtClean="0">
              <a:solidFill>
                <a:schemeClr val="tx2">
                  <a:lumMod val="75000"/>
                </a:schemeClr>
              </a:solidFill>
              <a:latin typeface="ITC Franklin Gothic Std Bk Cp"/>
            </a:endParaRPr>
          </a:p>
        </p:txBody>
      </p:sp>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What is a Space Survey?</a:t>
            </a:r>
            <a:endParaRPr lang="en-US" sz="3200"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139628559"/>
      </p:ext>
    </p:extLst>
  </p:cSld>
  <p:clrMapOvr>
    <a:masterClrMapping/>
  </p:clrMapOvr>
  <mc:AlternateContent xmlns:mc="http://schemas.openxmlformats.org/markup-compatibility/2006" xmlns:p14="http://schemas.microsoft.com/office/powerpoint/2010/main">
    <mc:Choice Requires="p14">
      <p:transition spd="slow" p14:dur="2000" advTm="440"/>
    </mc:Choice>
    <mc:Fallback xmlns="">
      <p:transition spd="slow" advTm="44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5038"/>
          </a:xfrm>
        </p:spPr>
        <p:txBody>
          <a:bodyPr>
            <a:noAutofit/>
          </a:bodyPr>
          <a:lstStyle/>
          <a:p>
            <a:pPr algn="ctr" fontAlgn="auto">
              <a:spcAft>
                <a:spcPts val="0"/>
              </a:spcAft>
            </a:pPr>
            <a:r>
              <a:rPr lang="en-US" sz="3200" b="0" dirty="0">
                <a:solidFill>
                  <a:srgbClr val="1F497D">
                    <a:lumMod val="75000"/>
                  </a:srgbClr>
                </a:solidFill>
                <a:effectLst/>
                <a:latin typeface="ITC Franklin Gothic Std Bk Cp"/>
              </a:rPr>
              <a:t>The F&amp;A Rate Calculation Process</a:t>
            </a:r>
            <a:endParaRPr lang="en-US" sz="3200" b="0" dirty="0">
              <a:solidFill>
                <a:srgbClr val="1F497D">
                  <a:lumMod val="75000"/>
                </a:srgbClr>
              </a:solidFill>
              <a:effectLst/>
              <a:latin typeface="ITC Franklin Gothic Std Bk Cp"/>
              <a:cs typeface="ITC Franklin Gothic Std Dm Cp"/>
            </a:endParaRPr>
          </a:p>
        </p:txBody>
      </p:sp>
      <p:sp>
        <p:nvSpPr>
          <p:cNvPr id="4" name="TextBox 3"/>
          <p:cNvSpPr txBox="1"/>
          <p:nvPr/>
        </p:nvSpPr>
        <p:spPr>
          <a:xfrm>
            <a:off x="615950" y="1053627"/>
            <a:ext cx="1676400" cy="492443"/>
          </a:xfrm>
          <a:prstGeom prst="rect">
            <a:avLst/>
          </a:prstGeom>
          <a:noFill/>
          <a:ln>
            <a:solidFill>
              <a:schemeClr val="bg2">
                <a:lumMod val="10000"/>
              </a:schemeClr>
            </a:solidFill>
          </a:ln>
        </p:spPr>
        <p:txBody>
          <a:bodyPr wrap="square" rtlCol="0">
            <a:spAutoFit/>
          </a:bodyPr>
          <a:lstStyle/>
          <a:p>
            <a:pPr algn="ctr"/>
            <a:r>
              <a:rPr lang="en-US" sz="1300" b="1" dirty="0" smtClean="0">
                <a:solidFill>
                  <a:schemeClr val="bg2">
                    <a:lumMod val="10000"/>
                  </a:schemeClr>
                </a:solidFill>
                <a:latin typeface="Arial" pitchFamily="34" charset="0"/>
                <a:cs typeface="Arial" pitchFamily="34" charset="0"/>
              </a:rPr>
              <a:t>Audited Financial Statements</a:t>
            </a:r>
            <a:endParaRPr lang="en-US" sz="1300" b="1" dirty="0">
              <a:solidFill>
                <a:schemeClr val="bg2">
                  <a:lumMod val="10000"/>
                </a:schemeClr>
              </a:solidFill>
              <a:latin typeface="Arial" pitchFamily="34" charset="0"/>
              <a:cs typeface="Arial" pitchFamily="34" charset="0"/>
            </a:endParaRPr>
          </a:p>
        </p:txBody>
      </p:sp>
      <p:sp>
        <p:nvSpPr>
          <p:cNvPr id="11" name="TextBox 10"/>
          <p:cNvSpPr txBox="1"/>
          <p:nvPr/>
        </p:nvSpPr>
        <p:spPr>
          <a:xfrm>
            <a:off x="3967160" y="1153655"/>
            <a:ext cx="1295400" cy="292388"/>
          </a:xfrm>
          <a:prstGeom prst="rect">
            <a:avLst/>
          </a:prstGeom>
          <a:noFill/>
          <a:ln>
            <a:solidFill>
              <a:schemeClr val="bg2">
                <a:lumMod val="10000"/>
              </a:schemeClr>
            </a:solidFill>
          </a:ln>
        </p:spPr>
        <p:txBody>
          <a:bodyPr wrap="square" rtlCol="0">
            <a:spAutoFit/>
          </a:bodyPr>
          <a:lstStyle/>
          <a:p>
            <a:pPr algn="ctr"/>
            <a:r>
              <a:rPr lang="en-US" sz="1300" b="1" dirty="0" smtClean="0">
                <a:solidFill>
                  <a:schemeClr val="bg2">
                    <a:lumMod val="10000"/>
                  </a:schemeClr>
                </a:solidFill>
                <a:latin typeface="Arial" pitchFamily="34" charset="0"/>
                <a:cs typeface="Arial" pitchFamily="34" charset="0"/>
              </a:rPr>
              <a:t>Total Costs</a:t>
            </a:r>
            <a:endParaRPr lang="en-US" sz="1300" b="1" dirty="0">
              <a:solidFill>
                <a:schemeClr val="bg2">
                  <a:lumMod val="10000"/>
                </a:schemeClr>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73288690"/>
              </p:ext>
            </p:extLst>
          </p:nvPr>
        </p:nvGraphicFramePr>
        <p:xfrm>
          <a:off x="2288163" y="4527251"/>
          <a:ext cx="4883149" cy="1447800"/>
        </p:xfrm>
        <a:graphic>
          <a:graphicData uri="http://schemas.openxmlformats.org/drawingml/2006/table">
            <a:tbl>
              <a:tblPr firstRow="1" bandRow="1">
                <a:tableStyleId>{5940675A-B579-460E-94D1-54222C63F5DA}</a:tableStyleId>
              </a:tblPr>
              <a:tblGrid>
                <a:gridCol w="906870">
                  <a:extLst>
                    <a:ext uri="{9D8B030D-6E8A-4147-A177-3AD203B41FA5}">
                      <a16:colId xmlns:a16="http://schemas.microsoft.com/office/drawing/2014/main" val="20000"/>
                    </a:ext>
                  </a:extLst>
                </a:gridCol>
                <a:gridCol w="2598329">
                  <a:extLst>
                    <a:ext uri="{9D8B030D-6E8A-4147-A177-3AD203B41FA5}">
                      <a16:colId xmlns:a16="http://schemas.microsoft.com/office/drawing/2014/main" val="20001"/>
                    </a:ext>
                  </a:extLst>
                </a:gridCol>
                <a:gridCol w="1377950">
                  <a:extLst>
                    <a:ext uri="{9D8B030D-6E8A-4147-A177-3AD203B41FA5}">
                      <a16:colId xmlns:a16="http://schemas.microsoft.com/office/drawing/2014/main" val="20002"/>
                    </a:ext>
                  </a:extLst>
                </a:gridCol>
              </a:tblGrid>
              <a:tr h="242142">
                <a:tc>
                  <a:txBody>
                    <a:bodyPr/>
                    <a:lstStyle/>
                    <a:p>
                      <a:pPr algn="ctr"/>
                      <a:r>
                        <a:rPr lang="en-US" sz="1300" dirty="0" smtClean="0">
                          <a:solidFill>
                            <a:schemeClr val="bg2">
                              <a:lumMod val="10000"/>
                            </a:schemeClr>
                          </a:solidFill>
                        </a:rPr>
                        <a:t>F&amp;A Costs</a:t>
                      </a:r>
                      <a:endParaRPr lang="en-US" sz="1300" dirty="0">
                        <a:solidFill>
                          <a:schemeClr val="bg2">
                            <a:lumMod val="10000"/>
                          </a:schemeClr>
                        </a:solidFill>
                      </a:endParaRPr>
                    </a:p>
                  </a:txBody>
                  <a:tcPr>
                    <a:solidFill>
                      <a:schemeClr val="bg1"/>
                    </a:solidFill>
                  </a:tcPr>
                </a:tc>
                <a:tc>
                  <a:txBody>
                    <a:bodyPr/>
                    <a:lstStyle/>
                    <a:p>
                      <a:r>
                        <a:rPr lang="en-US" sz="1300" dirty="0" smtClean="0">
                          <a:solidFill>
                            <a:schemeClr val="bg2">
                              <a:lumMod val="10000"/>
                            </a:schemeClr>
                          </a:solidFill>
                        </a:rPr>
                        <a:t>Major Functions</a:t>
                      </a:r>
                      <a:endParaRPr lang="en-US" sz="1300" dirty="0">
                        <a:solidFill>
                          <a:schemeClr val="bg2">
                            <a:lumMod val="10000"/>
                          </a:schemeClr>
                        </a:solidFill>
                      </a:endParaRPr>
                    </a:p>
                  </a:txBody>
                  <a:tcPr>
                    <a:solidFill>
                      <a:schemeClr val="bg1"/>
                    </a:solidFill>
                  </a:tcPr>
                </a:tc>
                <a:tc>
                  <a:txBody>
                    <a:bodyPr/>
                    <a:lstStyle/>
                    <a:p>
                      <a:pPr algn="ctr"/>
                      <a:r>
                        <a:rPr lang="en-US" sz="1300" dirty="0" smtClean="0">
                          <a:solidFill>
                            <a:schemeClr val="bg2">
                              <a:lumMod val="10000"/>
                            </a:schemeClr>
                          </a:solidFill>
                        </a:rPr>
                        <a:t>Distribution Base</a:t>
                      </a:r>
                      <a:endParaRPr lang="en-US" sz="1300" dirty="0">
                        <a:solidFill>
                          <a:schemeClr val="bg2">
                            <a:lumMod val="10000"/>
                          </a:schemeClr>
                        </a:solidFill>
                      </a:endParaRPr>
                    </a:p>
                  </a:txBody>
                  <a:tcPr>
                    <a:solidFill>
                      <a:schemeClr val="bg1"/>
                    </a:solidFill>
                  </a:tcPr>
                </a:tc>
                <a:extLst>
                  <a:ext uri="{0D108BD9-81ED-4DB2-BD59-A6C34878D82A}">
                    <a16:rowId xmlns:a16="http://schemas.microsoft.com/office/drawing/2014/main" val="10000"/>
                  </a:ext>
                </a:extLst>
              </a:tr>
              <a:tr h="274320">
                <a:tc>
                  <a:txBody>
                    <a:bodyPr/>
                    <a:lstStyle/>
                    <a:p>
                      <a:pPr algn="ctr"/>
                      <a:r>
                        <a:rPr lang="en-US" sz="1300" dirty="0" smtClean="0">
                          <a:solidFill>
                            <a:schemeClr val="bg2">
                              <a:lumMod val="10000"/>
                            </a:schemeClr>
                          </a:solidFill>
                        </a:rPr>
                        <a:t>X</a:t>
                      </a:r>
                      <a:endParaRPr lang="en-US" sz="1300" dirty="0">
                        <a:solidFill>
                          <a:schemeClr val="bg2">
                            <a:lumMod val="10000"/>
                          </a:schemeClr>
                        </a:solidFill>
                      </a:endParaRPr>
                    </a:p>
                  </a:txBody>
                  <a:tcPr>
                    <a:solidFill>
                      <a:schemeClr val="bg1"/>
                    </a:solidFill>
                  </a:tcPr>
                </a:tc>
                <a:tc>
                  <a:txBody>
                    <a:bodyPr/>
                    <a:lstStyle/>
                    <a:p>
                      <a:r>
                        <a:rPr lang="en-US" sz="1300" dirty="0" smtClean="0">
                          <a:solidFill>
                            <a:schemeClr val="bg2">
                              <a:lumMod val="10000"/>
                            </a:schemeClr>
                          </a:solidFill>
                        </a:rPr>
                        <a:t>Instruction &amp; Department Research</a:t>
                      </a:r>
                      <a:endParaRPr lang="en-US" sz="1300" dirty="0">
                        <a:solidFill>
                          <a:schemeClr val="bg2">
                            <a:lumMod val="10000"/>
                          </a:schemeClr>
                        </a:solidFill>
                      </a:endParaRPr>
                    </a:p>
                  </a:txBody>
                  <a:tcPr>
                    <a:solidFill>
                      <a:schemeClr val="bg1"/>
                    </a:solidFill>
                  </a:tcPr>
                </a:tc>
                <a:tc>
                  <a:txBody>
                    <a:bodyPr/>
                    <a:lstStyle/>
                    <a:p>
                      <a:pPr algn="ctr"/>
                      <a:r>
                        <a:rPr lang="en-US" sz="1300" dirty="0" smtClean="0">
                          <a:solidFill>
                            <a:schemeClr val="bg2">
                              <a:lumMod val="10000"/>
                            </a:schemeClr>
                          </a:solidFill>
                        </a:rPr>
                        <a:t>XX</a:t>
                      </a:r>
                      <a:endParaRPr lang="en-US" sz="1300" dirty="0">
                        <a:solidFill>
                          <a:schemeClr val="bg2">
                            <a:lumMod val="10000"/>
                          </a:schemeClr>
                        </a:solidFill>
                      </a:endParaRPr>
                    </a:p>
                  </a:txBody>
                  <a:tcPr>
                    <a:solidFill>
                      <a:schemeClr val="bg1"/>
                    </a:solidFill>
                  </a:tcPr>
                </a:tc>
                <a:extLst>
                  <a:ext uri="{0D108BD9-81ED-4DB2-BD59-A6C34878D82A}">
                    <a16:rowId xmlns:a16="http://schemas.microsoft.com/office/drawing/2014/main" val="10001"/>
                  </a:ext>
                </a:extLst>
              </a:tr>
              <a:tr h="274320">
                <a:tc>
                  <a:txBody>
                    <a:bodyPr/>
                    <a:lstStyle/>
                    <a:p>
                      <a:pPr algn="ctr"/>
                      <a:r>
                        <a:rPr lang="en-US" sz="1300" dirty="0" smtClean="0">
                          <a:solidFill>
                            <a:schemeClr val="bg2">
                              <a:lumMod val="10000"/>
                            </a:schemeClr>
                          </a:solidFill>
                        </a:rPr>
                        <a:t>X</a:t>
                      </a:r>
                      <a:endParaRPr lang="en-US" sz="1300" dirty="0">
                        <a:solidFill>
                          <a:schemeClr val="bg2">
                            <a:lumMod val="10000"/>
                          </a:schemeClr>
                        </a:solidFill>
                      </a:endParaRPr>
                    </a:p>
                  </a:txBody>
                  <a:tcPr>
                    <a:solidFill>
                      <a:schemeClr val="bg1"/>
                    </a:solidFill>
                  </a:tcPr>
                </a:tc>
                <a:tc>
                  <a:txBody>
                    <a:bodyPr/>
                    <a:lstStyle/>
                    <a:p>
                      <a:r>
                        <a:rPr lang="en-US" sz="1300" dirty="0" smtClean="0">
                          <a:solidFill>
                            <a:schemeClr val="bg2">
                              <a:lumMod val="10000"/>
                            </a:schemeClr>
                          </a:solidFill>
                        </a:rPr>
                        <a:t>Organizes Research</a:t>
                      </a:r>
                      <a:endParaRPr lang="en-US" sz="1300" dirty="0">
                        <a:solidFill>
                          <a:schemeClr val="bg2">
                            <a:lumMod val="10000"/>
                          </a:schemeClr>
                        </a:solidFill>
                      </a:endParaRPr>
                    </a:p>
                  </a:txBody>
                  <a:tcPr>
                    <a:solidFill>
                      <a:schemeClr val="bg1"/>
                    </a:solidFill>
                  </a:tcPr>
                </a:tc>
                <a:tc>
                  <a:txBody>
                    <a:bodyPr/>
                    <a:lstStyle/>
                    <a:p>
                      <a:pPr algn="ctr"/>
                      <a:r>
                        <a:rPr lang="en-US" sz="1300" dirty="0" smtClean="0">
                          <a:solidFill>
                            <a:schemeClr val="bg2">
                              <a:lumMod val="10000"/>
                            </a:schemeClr>
                          </a:solidFill>
                        </a:rPr>
                        <a:t>XX</a:t>
                      </a:r>
                      <a:endParaRPr lang="en-US" sz="1300" dirty="0">
                        <a:solidFill>
                          <a:schemeClr val="bg2">
                            <a:lumMod val="10000"/>
                          </a:schemeClr>
                        </a:solidFill>
                      </a:endParaRPr>
                    </a:p>
                  </a:txBody>
                  <a:tcPr>
                    <a:solidFill>
                      <a:schemeClr val="bg1"/>
                    </a:solidFill>
                  </a:tcPr>
                </a:tc>
                <a:extLst>
                  <a:ext uri="{0D108BD9-81ED-4DB2-BD59-A6C34878D82A}">
                    <a16:rowId xmlns:a16="http://schemas.microsoft.com/office/drawing/2014/main" val="10002"/>
                  </a:ext>
                </a:extLst>
              </a:tr>
              <a:tr h="274320">
                <a:tc>
                  <a:txBody>
                    <a:bodyPr/>
                    <a:lstStyle/>
                    <a:p>
                      <a:pPr algn="ctr"/>
                      <a:r>
                        <a:rPr lang="en-US" sz="1300" dirty="0" smtClean="0">
                          <a:solidFill>
                            <a:schemeClr val="bg2">
                              <a:lumMod val="10000"/>
                            </a:schemeClr>
                          </a:solidFill>
                        </a:rPr>
                        <a:t>X</a:t>
                      </a:r>
                      <a:endParaRPr lang="en-US" sz="1300" dirty="0">
                        <a:solidFill>
                          <a:schemeClr val="bg2">
                            <a:lumMod val="10000"/>
                          </a:schemeClr>
                        </a:solidFill>
                      </a:endParaRPr>
                    </a:p>
                  </a:txBody>
                  <a:tcPr>
                    <a:solidFill>
                      <a:schemeClr val="bg1"/>
                    </a:solidFill>
                  </a:tcPr>
                </a:tc>
                <a:tc>
                  <a:txBody>
                    <a:bodyPr/>
                    <a:lstStyle/>
                    <a:p>
                      <a:r>
                        <a:rPr lang="en-US" sz="1300" dirty="0" smtClean="0">
                          <a:solidFill>
                            <a:schemeClr val="bg2">
                              <a:lumMod val="10000"/>
                            </a:schemeClr>
                          </a:solidFill>
                        </a:rPr>
                        <a:t>Other Sponsored</a:t>
                      </a:r>
                      <a:r>
                        <a:rPr lang="en-US" sz="1300" baseline="0" dirty="0" smtClean="0">
                          <a:solidFill>
                            <a:schemeClr val="bg2">
                              <a:lumMod val="10000"/>
                            </a:schemeClr>
                          </a:solidFill>
                        </a:rPr>
                        <a:t> Activities</a:t>
                      </a:r>
                      <a:endParaRPr lang="en-US" sz="1300" dirty="0">
                        <a:solidFill>
                          <a:schemeClr val="bg2">
                            <a:lumMod val="10000"/>
                          </a:schemeClr>
                        </a:solidFill>
                      </a:endParaRPr>
                    </a:p>
                  </a:txBody>
                  <a:tcPr>
                    <a:solidFill>
                      <a:schemeClr val="bg1"/>
                    </a:solidFill>
                  </a:tcPr>
                </a:tc>
                <a:tc>
                  <a:txBody>
                    <a:bodyPr/>
                    <a:lstStyle/>
                    <a:p>
                      <a:pPr algn="ctr"/>
                      <a:r>
                        <a:rPr lang="en-US" sz="1300" dirty="0" smtClean="0">
                          <a:solidFill>
                            <a:schemeClr val="bg2">
                              <a:lumMod val="10000"/>
                            </a:schemeClr>
                          </a:solidFill>
                        </a:rPr>
                        <a:t>XX</a:t>
                      </a:r>
                      <a:endParaRPr lang="en-US" sz="1300" dirty="0">
                        <a:solidFill>
                          <a:schemeClr val="bg2">
                            <a:lumMod val="10000"/>
                          </a:schemeClr>
                        </a:solidFill>
                      </a:endParaRPr>
                    </a:p>
                  </a:txBody>
                  <a:tcPr>
                    <a:solidFill>
                      <a:schemeClr val="bg1"/>
                    </a:solidFill>
                  </a:tcPr>
                </a:tc>
                <a:extLst>
                  <a:ext uri="{0D108BD9-81ED-4DB2-BD59-A6C34878D82A}">
                    <a16:rowId xmlns:a16="http://schemas.microsoft.com/office/drawing/2014/main" val="10003"/>
                  </a:ext>
                </a:extLst>
              </a:tr>
              <a:tr h="274320">
                <a:tc>
                  <a:txBody>
                    <a:bodyPr/>
                    <a:lstStyle/>
                    <a:p>
                      <a:pPr algn="ctr"/>
                      <a:r>
                        <a:rPr lang="en-US" sz="1300" dirty="0" smtClean="0">
                          <a:solidFill>
                            <a:schemeClr val="bg2">
                              <a:lumMod val="10000"/>
                            </a:schemeClr>
                          </a:solidFill>
                        </a:rPr>
                        <a:t>X</a:t>
                      </a:r>
                      <a:endParaRPr lang="en-US" sz="1300" dirty="0">
                        <a:solidFill>
                          <a:schemeClr val="bg2">
                            <a:lumMod val="10000"/>
                          </a:schemeClr>
                        </a:solidFill>
                      </a:endParaRPr>
                    </a:p>
                  </a:txBody>
                  <a:tcPr>
                    <a:solidFill>
                      <a:schemeClr val="bg1"/>
                    </a:solidFill>
                  </a:tcPr>
                </a:tc>
                <a:tc>
                  <a:txBody>
                    <a:bodyPr/>
                    <a:lstStyle/>
                    <a:p>
                      <a:r>
                        <a:rPr lang="en-US" sz="1300" dirty="0" smtClean="0">
                          <a:solidFill>
                            <a:schemeClr val="bg2">
                              <a:lumMod val="10000"/>
                            </a:schemeClr>
                          </a:solidFill>
                        </a:rPr>
                        <a:t>Other Institutional Activities</a:t>
                      </a:r>
                      <a:endParaRPr lang="en-US" sz="1300" dirty="0">
                        <a:solidFill>
                          <a:schemeClr val="bg2">
                            <a:lumMod val="10000"/>
                          </a:schemeClr>
                        </a:solidFill>
                      </a:endParaRPr>
                    </a:p>
                  </a:txBody>
                  <a:tcPr>
                    <a:solidFill>
                      <a:schemeClr val="bg1"/>
                    </a:solidFill>
                  </a:tcPr>
                </a:tc>
                <a:tc>
                  <a:txBody>
                    <a:bodyPr/>
                    <a:lstStyle/>
                    <a:p>
                      <a:pPr algn="ctr"/>
                      <a:r>
                        <a:rPr lang="en-US" sz="1300" dirty="0" smtClean="0">
                          <a:solidFill>
                            <a:schemeClr val="bg2">
                              <a:lumMod val="10000"/>
                            </a:schemeClr>
                          </a:solidFill>
                        </a:rPr>
                        <a:t>XX</a:t>
                      </a:r>
                      <a:endParaRPr lang="en-US" sz="1300" dirty="0">
                        <a:solidFill>
                          <a:schemeClr val="bg2">
                            <a:lumMod val="10000"/>
                          </a:schemeClr>
                        </a:solidFill>
                      </a:endParaRPr>
                    </a:p>
                  </a:txBody>
                  <a:tcPr>
                    <a:solidFill>
                      <a:schemeClr val="bg1"/>
                    </a:solidFill>
                  </a:tcPr>
                </a:tc>
                <a:extLst>
                  <a:ext uri="{0D108BD9-81ED-4DB2-BD59-A6C34878D82A}">
                    <a16:rowId xmlns:a16="http://schemas.microsoft.com/office/drawing/2014/main" val="10004"/>
                  </a:ext>
                </a:extLst>
              </a:tr>
            </a:tbl>
          </a:graphicData>
        </a:graphic>
      </p:graphicFrame>
      <p:cxnSp>
        <p:nvCxnSpPr>
          <p:cNvPr id="14" name="Straight Arrow Connector 13"/>
          <p:cNvCxnSpPr/>
          <p:nvPr/>
        </p:nvCxnSpPr>
        <p:spPr>
          <a:xfrm>
            <a:off x="2292350" y="1299849"/>
            <a:ext cx="1676400" cy="0"/>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31048" y="3863792"/>
            <a:ext cx="5869960" cy="667106"/>
            <a:chOff x="631048" y="3863791"/>
            <a:chExt cx="5869960" cy="894667"/>
          </a:xfrm>
        </p:grpSpPr>
        <p:grpSp>
          <p:nvGrpSpPr>
            <p:cNvPr id="56" name="Group 55"/>
            <p:cNvGrpSpPr/>
            <p:nvPr/>
          </p:nvGrpSpPr>
          <p:grpSpPr>
            <a:xfrm>
              <a:off x="631048" y="3863791"/>
              <a:ext cx="1993900" cy="894667"/>
              <a:chOff x="631048" y="3863791"/>
              <a:chExt cx="1993900" cy="894667"/>
            </a:xfrm>
          </p:grpSpPr>
          <p:sp>
            <p:nvSpPr>
              <p:cNvPr id="8" name="TextBox 7"/>
              <p:cNvSpPr txBox="1"/>
              <p:nvPr/>
            </p:nvSpPr>
            <p:spPr>
              <a:xfrm>
                <a:off x="631048" y="4142617"/>
                <a:ext cx="1371600" cy="292388"/>
              </a:xfrm>
              <a:prstGeom prst="rect">
                <a:avLst/>
              </a:prstGeom>
              <a:noFill/>
              <a:ln>
                <a:solidFill>
                  <a:schemeClr val="bg2">
                    <a:lumMod val="10000"/>
                  </a:schemeClr>
                </a:solidFill>
              </a:ln>
            </p:spPr>
            <p:txBody>
              <a:bodyPr wrap="square" rtlCol="0">
                <a:spAutoFit/>
              </a:bodyPr>
              <a:lstStyle/>
              <a:p>
                <a:pPr algn="ctr"/>
                <a:r>
                  <a:rPr lang="en-US" sz="1300" b="1" dirty="0" smtClean="0">
                    <a:solidFill>
                      <a:schemeClr val="bg2">
                        <a:lumMod val="10000"/>
                      </a:schemeClr>
                    </a:solidFill>
                    <a:latin typeface="Arial" pitchFamily="34" charset="0"/>
                    <a:cs typeface="Arial" pitchFamily="34" charset="0"/>
                  </a:rPr>
                  <a:t>Allocations</a:t>
                </a:r>
                <a:endParaRPr lang="en-US" sz="1300" b="1" dirty="0">
                  <a:solidFill>
                    <a:schemeClr val="bg2">
                      <a:lumMod val="10000"/>
                    </a:schemeClr>
                  </a:solidFill>
                  <a:latin typeface="Arial" pitchFamily="34" charset="0"/>
                  <a:cs typeface="Arial" pitchFamily="34" charset="0"/>
                </a:endParaRPr>
              </a:p>
            </p:txBody>
          </p:sp>
          <p:cxnSp>
            <p:nvCxnSpPr>
              <p:cNvPr id="38" name="Straight Arrow Connector 37"/>
              <p:cNvCxnSpPr/>
              <p:nvPr/>
            </p:nvCxnSpPr>
            <p:spPr>
              <a:xfrm>
                <a:off x="1413995" y="3863791"/>
                <a:ext cx="0" cy="278826"/>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19917" y="4288811"/>
                <a:ext cx="0" cy="469647"/>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05" name="Straight Connector 4104"/>
              <p:cNvCxnSpPr>
                <a:stCxn id="8" idx="3"/>
              </p:cNvCxnSpPr>
              <p:nvPr/>
            </p:nvCxnSpPr>
            <p:spPr>
              <a:xfrm>
                <a:off x="2002648" y="4288811"/>
                <a:ext cx="622300" cy="0"/>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81552" y="4304344"/>
              <a:ext cx="219456" cy="454114"/>
              <a:chOff x="6288548" y="4195239"/>
              <a:chExt cx="219456" cy="454114"/>
            </a:xfrm>
          </p:grpSpPr>
          <p:cxnSp>
            <p:nvCxnSpPr>
              <p:cNvPr id="40" name="Straight Arrow Connector 39"/>
              <p:cNvCxnSpPr/>
              <p:nvPr/>
            </p:nvCxnSpPr>
            <p:spPr>
              <a:xfrm>
                <a:off x="6297463" y="4195239"/>
                <a:ext cx="0" cy="454114"/>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88548" y="4195239"/>
                <a:ext cx="219456" cy="0"/>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3145472" y="1015171"/>
            <a:ext cx="5841123" cy="2048638"/>
            <a:chOff x="3145472" y="1015170"/>
            <a:chExt cx="5841123" cy="2092881"/>
          </a:xfrm>
        </p:grpSpPr>
        <p:grpSp>
          <p:nvGrpSpPr>
            <p:cNvPr id="52" name="Group 51"/>
            <p:cNvGrpSpPr/>
            <p:nvPr/>
          </p:nvGrpSpPr>
          <p:grpSpPr>
            <a:xfrm>
              <a:off x="3467100" y="1015170"/>
              <a:ext cx="5519495" cy="2092881"/>
              <a:chOff x="3467100" y="1015170"/>
              <a:chExt cx="5519495" cy="2092881"/>
            </a:xfrm>
          </p:grpSpPr>
          <p:sp>
            <p:nvSpPr>
              <p:cNvPr id="10" name="TextBox 9"/>
              <p:cNvSpPr txBox="1"/>
              <p:nvPr/>
            </p:nvSpPr>
            <p:spPr>
              <a:xfrm>
                <a:off x="3467100" y="1754190"/>
                <a:ext cx="2209800" cy="292388"/>
              </a:xfrm>
              <a:prstGeom prst="rect">
                <a:avLst/>
              </a:prstGeom>
              <a:noFill/>
              <a:ln>
                <a:solidFill>
                  <a:schemeClr val="bg2">
                    <a:lumMod val="10000"/>
                  </a:schemeClr>
                </a:solidFill>
              </a:ln>
            </p:spPr>
            <p:txBody>
              <a:bodyPr wrap="square" rtlCol="0">
                <a:spAutoFit/>
              </a:bodyPr>
              <a:lstStyle/>
              <a:p>
                <a:pPr algn="ctr"/>
                <a:r>
                  <a:rPr lang="en-US" sz="1300" b="1" dirty="0" smtClean="0">
                    <a:solidFill>
                      <a:schemeClr val="bg2">
                        <a:lumMod val="10000"/>
                      </a:schemeClr>
                    </a:solidFill>
                    <a:latin typeface="Arial" pitchFamily="34" charset="0"/>
                    <a:cs typeface="Arial" pitchFamily="34" charset="0"/>
                  </a:rPr>
                  <a:t>Adjustments &amp; transfers</a:t>
                </a:r>
                <a:endParaRPr lang="en-US" sz="1300" b="1" dirty="0">
                  <a:solidFill>
                    <a:schemeClr val="bg2">
                      <a:lumMod val="10000"/>
                    </a:schemeClr>
                  </a:solidFill>
                  <a:latin typeface="Arial" pitchFamily="34" charset="0"/>
                  <a:cs typeface="Arial" pitchFamily="34" charset="0"/>
                </a:endParaRPr>
              </a:p>
            </p:txBody>
          </p:sp>
          <p:sp>
            <p:nvSpPr>
              <p:cNvPr id="13" name="TextBox 12"/>
              <p:cNvSpPr txBox="1"/>
              <p:nvPr/>
            </p:nvSpPr>
            <p:spPr>
              <a:xfrm>
                <a:off x="6783145" y="1015170"/>
                <a:ext cx="2203450" cy="2092881"/>
              </a:xfrm>
              <a:prstGeom prst="rect">
                <a:avLst/>
              </a:prstGeom>
              <a:noFill/>
              <a:ln>
                <a:solidFill>
                  <a:schemeClr val="bg2">
                    <a:lumMod val="10000"/>
                  </a:schemeClr>
                </a:solidFill>
              </a:ln>
            </p:spPr>
            <p:txBody>
              <a:bodyPr wrap="square" rtlCol="0">
                <a:spAutoFit/>
              </a:bodyPr>
              <a:lstStyle/>
              <a:p>
                <a:pPr algn="ctr"/>
                <a:r>
                  <a:rPr lang="en-US" sz="1300" b="1" u="sng" dirty="0" smtClean="0">
                    <a:solidFill>
                      <a:schemeClr val="bg2">
                        <a:lumMod val="10000"/>
                      </a:schemeClr>
                    </a:solidFill>
                    <a:latin typeface="Arial" pitchFamily="34" charset="0"/>
                    <a:cs typeface="Arial" pitchFamily="34" charset="0"/>
                  </a:rPr>
                  <a:t>MTDC Exclusions:</a:t>
                </a:r>
                <a:endParaRPr lang="en-US" sz="1300" u="sng" dirty="0" smtClean="0">
                  <a:solidFill>
                    <a:schemeClr val="bg2">
                      <a:lumMod val="10000"/>
                    </a:schemeClr>
                  </a:solidFill>
                  <a:latin typeface="Arial" pitchFamily="34" charset="0"/>
                  <a:cs typeface="Arial" pitchFamily="34" charset="0"/>
                </a:endParaRPr>
              </a:p>
              <a:p>
                <a:pPr algn="ctr"/>
                <a:r>
                  <a:rPr lang="en-US" sz="1300" dirty="0" smtClean="0">
                    <a:solidFill>
                      <a:schemeClr val="bg2">
                        <a:lumMod val="10000"/>
                      </a:schemeClr>
                    </a:solidFill>
                    <a:latin typeface="Arial" pitchFamily="34" charset="0"/>
                    <a:cs typeface="Arial" pitchFamily="34" charset="0"/>
                  </a:rPr>
                  <a:t>Capital Expenses</a:t>
                </a:r>
              </a:p>
              <a:p>
                <a:pPr algn="ctr"/>
                <a:r>
                  <a:rPr lang="en-US" sz="1300" dirty="0" smtClean="0">
                    <a:solidFill>
                      <a:schemeClr val="bg2">
                        <a:lumMod val="10000"/>
                      </a:schemeClr>
                    </a:solidFill>
                    <a:latin typeface="Arial" pitchFamily="34" charset="0"/>
                    <a:cs typeface="Arial" pitchFamily="34" charset="0"/>
                  </a:rPr>
                  <a:t>Subcontracts &gt;$25k</a:t>
                </a:r>
              </a:p>
              <a:p>
                <a:pPr algn="ctr"/>
                <a:r>
                  <a:rPr lang="en-US" sz="1300" dirty="0" smtClean="0">
                    <a:solidFill>
                      <a:schemeClr val="bg2">
                        <a:lumMod val="10000"/>
                      </a:schemeClr>
                    </a:solidFill>
                    <a:latin typeface="Arial" pitchFamily="34" charset="0"/>
                    <a:cs typeface="Arial" pitchFamily="34" charset="0"/>
                  </a:rPr>
                  <a:t>Scholarships/Fellowships</a:t>
                </a:r>
              </a:p>
              <a:p>
                <a:pPr algn="ctr"/>
                <a:r>
                  <a:rPr lang="en-US" sz="1300" dirty="0" smtClean="0">
                    <a:solidFill>
                      <a:schemeClr val="bg2">
                        <a:lumMod val="10000"/>
                      </a:schemeClr>
                    </a:solidFill>
                    <a:latin typeface="Arial" pitchFamily="34" charset="0"/>
                    <a:cs typeface="Arial" pitchFamily="34" charset="0"/>
                  </a:rPr>
                  <a:t>Patient Care Costs</a:t>
                </a:r>
              </a:p>
              <a:p>
                <a:pPr algn="ctr"/>
                <a:r>
                  <a:rPr lang="en-US" sz="1300" dirty="0" smtClean="0">
                    <a:solidFill>
                      <a:schemeClr val="bg2">
                        <a:lumMod val="10000"/>
                      </a:schemeClr>
                    </a:solidFill>
                    <a:latin typeface="Arial" pitchFamily="34" charset="0"/>
                    <a:cs typeface="Arial" pitchFamily="34" charset="0"/>
                  </a:rPr>
                  <a:t>Tuition Expenses</a:t>
                </a:r>
              </a:p>
              <a:p>
                <a:pPr algn="ctr"/>
                <a:r>
                  <a:rPr lang="en-US" sz="1300" dirty="0" smtClean="0">
                    <a:solidFill>
                      <a:schemeClr val="bg2">
                        <a:lumMod val="10000"/>
                      </a:schemeClr>
                    </a:solidFill>
                    <a:latin typeface="Arial" pitchFamily="34" charset="0"/>
                    <a:cs typeface="Arial" pitchFamily="34" charset="0"/>
                  </a:rPr>
                  <a:t>Rental Costs</a:t>
                </a:r>
              </a:p>
              <a:p>
                <a:pPr algn="ctr"/>
                <a:r>
                  <a:rPr lang="en-US" sz="1300" dirty="0" smtClean="0">
                    <a:solidFill>
                      <a:schemeClr val="bg2">
                        <a:lumMod val="10000"/>
                      </a:schemeClr>
                    </a:solidFill>
                    <a:latin typeface="Arial" pitchFamily="34" charset="0"/>
                    <a:cs typeface="Arial" pitchFamily="34" charset="0"/>
                  </a:rPr>
                  <a:t>Participant Support Costs</a:t>
                </a:r>
              </a:p>
              <a:p>
                <a:pPr algn="ctr"/>
                <a:r>
                  <a:rPr lang="en-US" sz="1300" b="1" u="sng" dirty="0" smtClean="0">
                    <a:solidFill>
                      <a:schemeClr val="bg2">
                        <a:lumMod val="10000"/>
                      </a:schemeClr>
                    </a:solidFill>
                    <a:latin typeface="Arial" pitchFamily="34" charset="0"/>
                    <a:cs typeface="Arial" pitchFamily="34" charset="0"/>
                  </a:rPr>
                  <a:t>Other Exclusions:</a:t>
                </a:r>
              </a:p>
              <a:p>
                <a:pPr algn="ctr"/>
                <a:r>
                  <a:rPr lang="en-US" sz="1300" dirty="0" smtClean="0">
                    <a:solidFill>
                      <a:schemeClr val="bg2">
                        <a:lumMod val="10000"/>
                      </a:schemeClr>
                    </a:solidFill>
                    <a:latin typeface="Arial" pitchFamily="34" charset="0"/>
                    <a:cs typeface="Arial" pitchFamily="34" charset="0"/>
                  </a:rPr>
                  <a:t>Cost of Goods Sold</a:t>
                </a:r>
                <a:endParaRPr lang="en-US" sz="1300" dirty="0">
                  <a:solidFill>
                    <a:schemeClr val="bg2">
                      <a:lumMod val="10000"/>
                    </a:schemeClr>
                  </a:solidFill>
                  <a:latin typeface="Arial" pitchFamily="34" charset="0"/>
                  <a:cs typeface="Arial" pitchFamily="34" charset="0"/>
                </a:endParaRPr>
              </a:p>
            </p:txBody>
          </p:sp>
          <p:cxnSp>
            <p:nvCxnSpPr>
              <p:cNvPr id="19" name="Straight Arrow Connector 18"/>
              <p:cNvCxnSpPr/>
              <p:nvPr/>
            </p:nvCxnSpPr>
            <p:spPr>
              <a:xfrm>
                <a:off x="5269509" y="1299849"/>
                <a:ext cx="1520825" cy="0"/>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96" name="Straight Arrow Connector 4095"/>
              <p:cNvCxnSpPr/>
              <p:nvPr/>
            </p:nvCxnSpPr>
            <p:spPr>
              <a:xfrm flipH="1">
                <a:off x="4572000" y="1446043"/>
                <a:ext cx="6351" cy="306557"/>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572000" y="2061610"/>
                <a:ext cx="0" cy="272878"/>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3145472" y="2346195"/>
              <a:ext cx="2895600" cy="492443"/>
            </a:xfrm>
            <a:prstGeom prst="rect">
              <a:avLst/>
            </a:prstGeom>
            <a:noFill/>
            <a:ln>
              <a:solidFill>
                <a:schemeClr val="bg2">
                  <a:lumMod val="10000"/>
                </a:schemeClr>
              </a:solidFill>
            </a:ln>
          </p:spPr>
          <p:txBody>
            <a:bodyPr wrap="square" rtlCol="0">
              <a:spAutoFit/>
            </a:bodyPr>
            <a:lstStyle/>
            <a:p>
              <a:pPr algn="ctr"/>
              <a:r>
                <a:rPr lang="en-US" sz="1300" b="1" dirty="0" smtClean="0">
                  <a:solidFill>
                    <a:schemeClr val="bg2">
                      <a:lumMod val="10000"/>
                    </a:schemeClr>
                  </a:solidFill>
                  <a:latin typeface="Arial" pitchFamily="34" charset="0"/>
                  <a:cs typeface="Arial" pitchFamily="34" charset="0"/>
                </a:rPr>
                <a:t>Review for Unallowable Expenses </a:t>
              </a:r>
            </a:p>
            <a:p>
              <a:pPr algn="ctr"/>
              <a:r>
                <a:rPr lang="en-US" sz="1300" b="1" dirty="0" smtClean="0">
                  <a:solidFill>
                    <a:schemeClr val="bg2">
                      <a:lumMod val="10000"/>
                    </a:schemeClr>
                  </a:solidFill>
                  <a:latin typeface="Arial" pitchFamily="34" charset="0"/>
                  <a:cs typeface="Arial" pitchFamily="34" charset="0"/>
                </a:rPr>
                <a:t>Applicable Credits</a:t>
              </a:r>
            </a:p>
          </p:txBody>
        </p:sp>
      </p:grpSp>
      <p:grpSp>
        <p:nvGrpSpPr>
          <p:cNvPr id="59" name="Group 58"/>
          <p:cNvGrpSpPr/>
          <p:nvPr/>
        </p:nvGrpSpPr>
        <p:grpSpPr>
          <a:xfrm>
            <a:off x="536263" y="2181746"/>
            <a:ext cx="8450332" cy="2225956"/>
            <a:chOff x="536263" y="2171020"/>
            <a:chExt cx="8450332" cy="2225956"/>
          </a:xfrm>
        </p:grpSpPr>
        <p:sp>
          <p:nvSpPr>
            <p:cNvPr id="9" name="TextBox 8"/>
            <p:cNvSpPr txBox="1"/>
            <p:nvPr/>
          </p:nvSpPr>
          <p:spPr>
            <a:xfrm>
              <a:off x="3145472" y="3371348"/>
              <a:ext cx="2895600" cy="492443"/>
            </a:xfrm>
            <a:prstGeom prst="rect">
              <a:avLst/>
            </a:prstGeom>
            <a:noFill/>
            <a:ln>
              <a:solidFill>
                <a:schemeClr val="bg2">
                  <a:lumMod val="10000"/>
                </a:schemeClr>
              </a:solidFill>
            </a:ln>
          </p:spPr>
          <p:txBody>
            <a:bodyPr wrap="square" rtlCol="0">
              <a:spAutoFit/>
            </a:bodyPr>
            <a:lstStyle/>
            <a:p>
              <a:pPr algn="ctr"/>
              <a:r>
                <a:rPr lang="en-US" sz="1300" b="1" dirty="0" smtClean="0">
                  <a:solidFill>
                    <a:schemeClr val="bg2">
                      <a:lumMod val="10000"/>
                    </a:schemeClr>
                  </a:solidFill>
                  <a:latin typeface="Arial" pitchFamily="34" charset="0"/>
                  <a:cs typeface="Arial" pitchFamily="34" charset="0"/>
                </a:rPr>
                <a:t>Assign Expenses to F&amp;A Pools and Direct Bases</a:t>
              </a:r>
              <a:endParaRPr lang="en-US" sz="1300" b="1" dirty="0">
                <a:solidFill>
                  <a:schemeClr val="bg2">
                    <a:lumMod val="10000"/>
                  </a:schemeClr>
                </a:solidFill>
                <a:latin typeface="Arial" pitchFamily="34" charset="0"/>
                <a:cs typeface="Arial" pitchFamily="34" charset="0"/>
              </a:endParaRPr>
            </a:p>
          </p:txBody>
        </p:sp>
        <p:grpSp>
          <p:nvGrpSpPr>
            <p:cNvPr id="55" name="Group 54"/>
            <p:cNvGrpSpPr/>
            <p:nvPr/>
          </p:nvGrpSpPr>
          <p:grpSpPr>
            <a:xfrm>
              <a:off x="536263" y="2171020"/>
              <a:ext cx="8450332" cy="2225956"/>
              <a:chOff x="536263" y="2171020"/>
              <a:chExt cx="8450332" cy="2225956"/>
            </a:xfrm>
          </p:grpSpPr>
          <p:sp>
            <p:nvSpPr>
              <p:cNvPr id="7" name="TextBox 6"/>
              <p:cNvSpPr txBox="1"/>
              <p:nvPr/>
            </p:nvSpPr>
            <p:spPr>
              <a:xfrm>
                <a:off x="536263" y="2171020"/>
                <a:ext cx="2286000" cy="1692771"/>
              </a:xfrm>
              <a:prstGeom prst="rect">
                <a:avLst/>
              </a:prstGeom>
              <a:noFill/>
              <a:ln>
                <a:solidFill>
                  <a:schemeClr val="bg2">
                    <a:lumMod val="10000"/>
                  </a:schemeClr>
                </a:solidFill>
              </a:ln>
            </p:spPr>
            <p:txBody>
              <a:bodyPr wrap="square" rtlCol="0">
                <a:spAutoFit/>
              </a:bodyPr>
              <a:lstStyle/>
              <a:p>
                <a:pPr algn="ctr"/>
                <a:r>
                  <a:rPr lang="en-US" sz="1300" b="1" u="sng" dirty="0" smtClean="0">
                    <a:solidFill>
                      <a:schemeClr val="bg2">
                        <a:lumMod val="10000"/>
                      </a:schemeClr>
                    </a:solidFill>
                    <a:latin typeface="Arial" pitchFamily="34" charset="0"/>
                    <a:cs typeface="Arial" pitchFamily="34" charset="0"/>
                  </a:rPr>
                  <a:t>F&amp;A Costs Pools:</a:t>
                </a:r>
              </a:p>
              <a:p>
                <a:pPr algn="ctr"/>
                <a:r>
                  <a:rPr lang="en-US" sz="1300" dirty="0" smtClean="0">
                    <a:solidFill>
                      <a:schemeClr val="bg2">
                        <a:lumMod val="10000"/>
                      </a:schemeClr>
                    </a:solidFill>
                    <a:latin typeface="Arial" pitchFamily="34" charset="0"/>
                    <a:cs typeface="Arial" pitchFamily="34" charset="0"/>
                  </a:rPr>
                  <a:t>Depreciation</a:t>
                </a:r>
              </a:p>
              <a:p>
                <a:pPr algn="ctr"/>
                <a:r>
                  <a:rPr lang="en-US" sz="1300" dirty="0" smtClean="0">
                    <a:solidFill>
                      <a:schemeClr val="bg2">
                        <a:lumMod val="10000"/>
                      </a:schemeClr>
                    </a:solidFill>
                    <a:latin typeface="Arial" pitchFamily="34" charset="0"/>
                    <a:cs typeface="Arial" pitchFamily="34" charset="0"/>
                  </a:rPr>
                  <a:t>Operations &amp; Maintenance</a:t>
                </a:r>
              </a:p>
              <a:p>
                <a:pPr algn="ctr"/>
                <a:r>
                  <a:rPr lang="en-US" sz="1300" dirty="0" smtClean="0">
                    <a:solidFill>
                      <a:schemeClr val="bg2">
                        <a:lumMod val="10000"/>
                      </a:schemeClr>
                    </a:solidFill>
                    <a:latin typeface="Arial" pitchFamily="34" charset="0"/>
                    <a:cs typeface="Arial" pitchFamily="34" charset="0"/>
                  </a:rPr>
                  <a:t>General Administration</a:t>
                </a:r>
              </a:p>
              <a:p>
                <a:pPr algn="ctr"/>
                <a:r>
                  <a:rPr lang="en-US" sz="1300" dirty="0" smtClean="0">
                    <a:solidFill>
                      <a:schemeClr val="bg2">
                        <a:lumMod val="10000"/>
                      </a:schemeClr>
                    </a:solidFill>
                    <a:latin typeface="Arial" pitchFamily="34" charset="0"/>
                    <a:cs typeface="Arial" pitchFamily="34" charset="0"/>
                  </a:rPr>
                  <a:t>Departmental Administration</a:t>
                </a:r>
              </a:p>
              <a:p>
                <a:pPr algn="ctr"/>
                <a:r>
                  <a:rPr lang="en-US" sz="1300" dirty="0" smtClean="0">
                    <a:solidFill>
                      <a:schemeClr val="bg2">
                        <a:lumMod val="10000"/>
                      </a:schemeClr>
                    </a:solidFill>
                    <a:latin typeface="Arial" pitchFamily="34" charset="0"/>
                    <a:cs typeface="Arial" pitchFamily="34" charset="0"/>
                  </a:rPr>
                  <a:t>Sponsored Program Admin.</a:t>
                </a:r>
              </a:p>
              <a:p>
                <a:pPr algn="ctr"/>
                <a:r>
                  <a:rPr lang="en-US" sz="1300" dirty="0" smtClean="0">
                    <a:solidFill>
                      <a:schemeClr val="bg2">
                        <a:lumMod val="10000"/>
                      </a:schemeClr>
                    </a:solidFill>
                    <a:latin typeface="Arial" pitchFamily="34" charset="0"/>
                    <a:cs typeface="Arial" pitchFamily="34" charset="0"/>
                  </a:rPr>
                  <a:t>Library</a:t>
                </a:r>
              </a:p>
              <a:p>
                <a:pPr algn="ctr"/>
                <a:r>
                  <a:rPr lang="en-US" sz="1300" dirty="0" smtClean="0">
                    <a:solidFill>
                      <a:schemeClr val="bg2">
                        <a:lumMod val="10000"/>
                      </a:schemeClr>
                    </a:solidFill>
                    <a:latin typeface="Arial" pitchFamily="34" charset="0"/>
                    <a:cs typeface="Arial" pitchFamily="34" charset="0"/>
                  </a:rPr>
                  <a:t>Student Admin. &amp; Services</a:t>
                </a:r>
                <a:endParaRPr lang="en-US" sz="1300" dirty="0">
                  <a:solidFill>
                    <a:schemeClr val="bg2">
                      <a:lumMod val="10000"/>
                    </a:schemeClr>
                  </a:solidFill>
                  <a:latin typeface="Arial" pitchFamily="34" charset="0"/>
                  <a:cs typeface="Arial" pitchFamily="34" charset="0"/>
                </a:endParaRPr>
              </a:p>
            </p:txBody>
          </p:sp>
          <p:sp>
            <p:nvSpPr>
              <p:cNvPr id="12" name="TextBox 11"/>
              <p:cNvSpPr txBox="1"/>
              <p:nvPr/>
            </p:nvSpPr>
            <p:spPr>
              <a:xfrm>
                <a:off x="6500570" y="3104314"/>
                <a:ext cx="2486025" cy="1292662"/>
              </a:xfrm>
              <a:prstGeom prst="rect">
                <a:avLst/>
              </a:prstGeom>
              <a:noFill/>
              <a:ln>
                <a:solidFill>
                  <a:schemeClr val="bg2">
                    <a:lumMod val="10000"/>
                  </a:schemeClr>
                </a:solidFill>
              </a:ln>
            </p:spPr>
            <p:txBody>
              <a:bodyPr wrap="square" rtlCol="0">
                <a:spAutoFit/>
              </a:bodyPr>
              <a:lstStyle/>
              <a:p>
                <a:pPr algn="ctr"/>
                <a:r>
                  <a:rPr lang="en-US" sz="1300" b="1" u="sng" dirty="0" smtClean="0">
                    <a:solidFill>
                      <a:schemeClr val="bg2">
                        <a:lumMod val="10000"/>
                      </a:schemeClr>
                    </a:solidFill>
                    <a:latin typeface="Arial" pitchFamily="34" charset="0"/>
                    <a:cs typeface="Arial" pitchFamily="34" charset="0"/>
                  </a:rPr>
                  <a:t>Direct Cost Bases:</a:t>
                </a:r>
              </a:p>
              <a:p>
                <a:pPr algn="ctr"/>
                <a:r>
                  <a:rPr lang="en-US" sz="1300" dirty="0" smtClean="0">
                    <a:solidFill>
                      <a:schemeClr val="bg2">
                        <a:lumMod val="10000"/>
                      </a:schemeClr>
                    </a:solidFill>
                    <a:latin typeface="Arial" pitchFamily="34" charset="0"/>
                    <a:cs typeface="Arial" pitchFamily="34" charset="0"/>
                  </a:rPr>
                  <a:t>Instruction and Dept. Research</a:t>
                </a:r>
              </a:p>
              <a:p>
                <a:pPr algn="ctr"/>
                <a:r>
                  <a:rPr lang="en-US" sz="1300" dirty="0" smtClean="0">
                    <a:solidFill>
                      <a:schemeClr val="bg2">
                        <a:lumMod val="10000"/>
                      </a:schemeClr>
                    </a:solidFill>
                    <a:latin typeface="Arial" pitchFamily="34" charset="0"/>
                    <a:cs typeface="Arial" pitchFamily="34" charset="0"/>
                  </a:rPr>
                  <a:t>Organized Research</a:t>
                </a:r>
              </a:p>
              <a:p>
                <a:pPr algn="ctr"/>
                <a:r>
                  <a:rPr lang="en-US" sz="1300" dirty="0" smtClean="0">
                    <a:solidFill>
                      <a:schemeClr val="bg2">
                        <a:lumMod val="10000"/>
                      </a:schemeClr>
                    </a:solidFill>
                    <a:latin typeface="Arial" pitchFamily="34" charset="0"/>
                    <a:cs typeface="Arial" pitchFamily="34" charset="0"/>
                  </a:rPr>
                  <a:t>Other Sponsored Activities</a:t>
                </a:r>
              </a:p>
              <a:p>
                <a:pPr algn="ctr"/>
                <a:r>
                  <a:rPr lang="en-US" sz="1300" dirty="0" smtClean="0">
                    <a:solidFill>
                      <a:schemeClr val="bg2">
                        <a:lumMod val="10000"/>
                      </a:schemeClr>
                    </a:solidFill>
                    <a:latin typeface="Arial" pitchFamily="34" charset="0"/>
                    <a:cs typeface="Arial" pitchFamily="34" charset="0"/>
                  </a:rPr>
                  <a:t>Other Institutional Activities</a:t>
                </a:r>
              </a:p>
              <a:p>
                <a:pPr algn="ctr"/>
                <a:r>
                  <a:rPr lang="en-US" sz="1300" dirty="0" smtClean="0">
                    <a:solidFill>
                      <a:schemeClr val="bg2">
                        <a:lumMod val="10000"/>
                      </a:schemeClr>
                    </a:solidFill>
                    <a:latin typeface="Arial" pitchFamily="34" charset="0"/>
                    <a:cs typeface="Arial" pitchFamily="34" charset="0"/>
                  </a:rPr>
                  <a:t>Other Special Direct Bases</a:t>
                </a:r>
                <a:endParaRPr lang="en-US" sz="1300" dirty="0">
                  <a:solidFill>
                    <a:schemeClr val="bg2">
                      <a:lumMod val="10000"/>
                    </a:schemeClr>
                  </a:solidFill>
                  <a:latin typeface="Arial" pitchFamily="34" charset="0"/>
                  <a:cs typeface="Arial" pitchFamily="34" charset="0"/>
                </a:endParaRPr>
              </a:p>
            </p:txBody>
          </p:sp>
          <p:cxnSp>
            <p:nvCxnSpPr>
              <p:cNvPr id="26" name="Straight Arrow Connector 25"/>
              <p:cNvCxnSpPr/>
              <p:nvPr/>
            </p:nvCxnSpPr>
            <p:spPr>
              <a:xfrm>
                <a:off x="6041072" y="3627361"/>
                <a:ext cx="454788" cy="0"/>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1"/>
              </p:cNvCxnSpPr>
              <p:nvPr/>
            </p:nvCxnSpPr>
            <p:spPr>
              <a:xfrm flipH="1" flipV="1">
                <a:off x="2822263" y="3617569"/>
                <a:ext cx="323209" cy="1"/>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2"/>
                <a:endCxn id="9" idx="0"/>
              </p:cNvCxnSpPr>
              <p:nvPr/>
            </p:nvCxnSpPr>
            <p:spPr>
              <a:xfrm>
                <a:off x="4593272" y="2789365"/>
                <a:ext cx="0" cy="581983"/>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pic>
        <p:nvPicPr>
          <p:cNvPr id="35" name="Picture 34"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sp>
        <p:nvSpPr>
          <p:cNvPr id="50"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60" name="Picture 59"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Tree>
    <p:custDataLst>
      <p:tags r:id="rId1"/>
    </p:custDataLst>
    <p:extLst>
      <p:ext uri="{BB962C8B-B14F-4D97-AF65-F5344CB8AC3E}">
        <p14:creationId xmlns:p14="http://schemas.microsoft.com/office/powerpoint/2010/main" val="3876380336"/>
      </p:ext>
    </p:extLst>
  </p:cSld>
  <p:clrMapOvr>
    <a:masterClrMapping/>
  </p:clrMapOvr>
  <mc:AlternateContent xmlns:mc="http://schemas.openxmlformats.org/markup-compatibility/2006" xmlns:p14="http://schemas.microsoft.com/office/powerpoint/2010/main">
    <mc:Choice Requires="p14">
      <p:transition spd="slow" p14:dur="2000" advTm="2576"/>
    </mc:Choice>
    <mc:Fallback xmlns="">
      <p:transition spd="slow" advTm="2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0064"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a:solidFill>
                  <a:srgbClr val="1F497D">
                    <a:lumMod val="75000"/>
                  </a:srgbClr>
                </a:solidFill>
                <a:latin typeface="ITC Franklin Gothic Std Bk Cp"/>
              </a:rPr>
              <a:t>What is the F&amp;A Cost Rate?</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600200"/>
            <a:ext cx="8229600" cy="4267199"/>
          </a:xfrm>
        </p:spPr>
        <p:txBody>
          <a:bodyPr>
            <a:normAutofit/>
          </a:bodyPr>
          <a:lstStyle/>
          <a:p>
            <a:r>
              <a:rPr lang="en-US" sz="2400" dirty="0" smtClean="0">
                <a:solidFill>
                  <a:schemeClr val="tx2">
                    <a:lumMod val="75000"/>
                  </a:schemeClr>
                </a:solidFill>
                <a:latin typeface="ITC Franklin Gothic Std Bk Cp"/>
              </a:rPr>
              <a:t>A single number that reimburses the institution for the use of:</a:t>
            </a:r>
            <a:endParaRPr lang="en-US" sz="2000" dirty="0" smtClean="0">
              <a:solidFill>
                <a:schemeClr val="tx2">
                  <a:lumMod val="75000"/>
                </a:schemeClr>
              </a:solidFill>
              <a:latin typeface="ITC Franklin Gothic Std Bk Cp"/>
            </a:endParaRPr>
          </a:p>
          <a:p>
            <a:pPr lvl="1"/>
            <a:r>
              <a:rPr lang="en-US" sz="2000" dirty="0" smtClean="0">
                <a:solidFill>
                  <a:schemeClr val="tx2">
                    <a:lumMod val="75000"/>
                  </a:schemeClr>
                </a:solidFill>
                <a:latin typeface="ITC Franklin Gothic Std Bk Cp"/>
              </a:rPr>
              <a:t>Buildings</a:t>
            </a:r>
          </a:p>
          <a:p>
            <a:pPr lvl="1"/>
            <a:r>
              <a:rPr lang="en-US" sz="2000" dirty="0" smtClean="0">
                <a:solidFill>
                  <a:schemeClr val="tx2">
                    <a:lumMod val="75000"/>
                  </a:schemeClr>
                </a:solidFill>
                <a:latin typeface="ITC Franklin Gothic Std Bk Cp"/>
              </a:rPr>
              <a:t>Equipment</a:t>
            </a:r>
          </a:p>
          <a:p>
            <a:pPr lvl="1"/>
            <a:r>
              <a:rPr lang="en-US" sz="2000" dirty="0" smtClean="0">
                <a:solidFill>
                  <a:schemeClr val="tx2">
                    <a:lumMod val="75000"/>
                  </a:schemeClr>
                </a:solidFill>
                <a:latin typeface="ITC Franklin Gothic Std Bk Cp"/>
              </a:rPr>
              <a:t>Interest on Debt for Buildings</a:t>
            </a:r>
          </a:p>
          <a:p>
            <a:pPr lvl="1"/>
            <a:r>
              <a:rPr lang="en-US" sz="2000" dirty="0" smtClean="0">
                <a:solidFill>
                  <a:schemeClr val="tx2">
                    <a:lumMod val="75000"/>
                  </a:schemeClr>
                </a:solidFill>
                <a:latin typeface="ITC Franklin Gothic Std Bk Cp"/>
              </a:rPr>
              <a:t>O</a:t>
            </a:r>
            <a:r>
              <a:rPr lang="en-US" sz="2000" dirty="0" smtClean="0">
                <a:solidFill>
                  <a:schemeClr val="tx2">
                    <a:lumMod val="75000"/>
                  </a:schemeClr>
                </a:solidFill>
                <a:latin typeface="ITC Franklin Gothic Std Bk Cp"/>
              </a:rPr>
              <a:t>perations &amp; Maintenance</a:t>
            </a:r>
            <a:endParaRPr lang="en-US" sz="2000" dirty="0" smtClean="0">
              <a:solidFill>
                <a:schemeClr val="tx2">
                  <a:lumMod val="75000"/>
                </a:schemeClr>
              </a:solidFill>
              <a:latin typeface="ITC Franklin Gothic Std Bk Cp"/>
            </a:endParaRPr>
          </a:p>
          <a:p>
            <a:pPr lvl="1"/>
            <a:r>
              <a:rPr lang="en-US" sz="2000" dirty="0" smtClean="0">
                <a:solidFill>
                  <a:schemeClr val="tx2">
                    <a:lumMod val="75000"/>
                  </a:schemeClr>
                </a:solidFill>
                <a:latin typeface="ITC Franklin Gothic Std Bk Cp"/>
              </a:rPr>
              <a:t>General Administration</a:t>
            </a:r>
          </a:p>
          <a:p>
            <a:pPr lvl="1"/>
            <a:r>
              <a:rPr lang="en-US" sz="2000" dirty="0" smtClean="0">
                <a:solidFill>
                  <a:schemeClr val="tx2">
                    <a:lumMod val="75000"/>
                  </a:schemeClr>
                </a:solidFill>
                <a:latin typeface="ITC Franklin Gothic Std Bk Cp"/>
              </a:rPr>
              <a:t>Departmental Administration</a:t>
            </a:r>
          </a:p>
          <a:p>
            <a:pPr lvl="1"/>
            <a:r>
              <a:rPr lang="en-US" sz="2000" dirty="0" smtClean="0">
                <a:solidFill>
                  <a:schemeClr val="tx2">
                    <a:lumMod val="75000"/>
                  </a:schemeClr>
                </a:solidFill>
                <a:latin typeface="ITC Franklin Gothic Std Bk Cp"/>
              </a:rPr>
              <a:t>Sponsored Projects Administration</a:t>
            </a:r>
          </a:p>
          <a:p>
            <a:pPr lvl="1"/>
            <a:r>
              <a:rPr lang="en-US" sz="2000" dirty="0" smtClean="0">
                <a:solidFill>
                  <a:schemeClr val="tx2">
                    <a:lumMod val="75000"/>
                  </a:schemeClr>
                </a:solidFill>
                <a:latin typeface="ITC Franklin Gothic Std Bk Cp"/>
              </a:rPr>
              <a:t>Library</a:t>
            </a: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graphicFrame>
        <p:nvGraphicFramePr>
          <p:cNvPr id="16" name="Object 6">
            <a:hlinkClick r:id="" action="ppaction://ole?verb=0"/>
          </p:cNvPr>
          <p:cNvGraphicFramePr>
            <a:graphicFrameLocks/>
          </p:cNvGraphicFramePr>
          <p:nvPr>
            <p:extLst>
              <p:ext uri="{D42A27DB-BD31-4B8C-83A1-F6EECF244321}">
                <p14:modId xmlns:p14="http://schemas.microsoft.com/office/powerpoint/2010/main" val="1591909279"/>
              </p:ext>
            </p:extLst>
          </p:nvPr>
        </p:nvGraphicFramePr>
        <p:xfrm>
          <a:off x="6324600" y="3655046"/>
          <a:ext cx="1530350" cy="1993900"/>
        </p:xfrm>
        <a:graphic>
          <a:graphicData uri="http://schemas.openxmlformats.org/presentationml/2006/ole">
            <mc:AlternateContent xmlns:mc="http://schemas.openxmlformats.org/markup-compatibility/2006">
              <mc:Choice xmlns:v="urn:schemas-microsoft-com:vml" Requires="v">
                <p:oleObj spid="_x0000_s2358" name="Clip" r:id="rId6" imgW="2109600" imgH="3147840" progId="MS_ClipArt_Gallery.5">
                  <p:embed/>
                </p:oleObj>
              </mc:Choice>
              <mc:Fallback>
                <p:oleObj name="Clip" r:id="rId6" imgW="2109600" imgH="3147840" progId="MS_ClipArt_Gallery.5">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655046"/>
                        <a:ext cx="153035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72178375"/>
      </p:ext>
    </p:extLst>
  </p:cSld>
  <p:clrMapOvr>
    <a:masterClrMapping/>
  </p:clrMapOvr>
  <mc:AlternateContent xmlns:mc="http://schemas.openxmlformats.org/markup-compatibility/2006" xmlns:p14="http://schemas.microsoft.com/office/powerpoint/2010/main">
    <mc:Choice Requires="p14">
      <p:transition spd="slow" p14:dur="2000" advTm="352"/>
    </mc:Choice>
    <mc:Fallback xmlns="">
      <p:transition spd="slow" advTm="35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Actual Cost Allocations</a:t>
            </a:r>
            <a:endParaRPr lang="en-US" sz="3200"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2" name="Picture 1"/>
          <p:cNvPicPr>
            <a:picLocks noChangeAspect="1"/>
          </p:cNvPicPr>
          <p:nvPr/>
        </p:nvPicPr>
        <p:blipFill>
          <a:blip r:embed="rId5"/>
          <a:stretch>
            <a:fillRect/>
          </a:stretch>
        </p:blipFill>
        <p:spPr>
          <a:xfrm>
            <a:off x="218135" y="1143001"/>
            <a:ext cx="8707729" cy="4572000"/>
          </a:xfrm>
          <a:prstGeom prst="rect">
            <a:avLst/>
          </a:prstGeom>
          <a:ln w="12700">
            <a:solidFill>
              <a:schemeClr val="tx2">
                <a:lumMod val="75000"/>
              </a:schemeClr>
            </a:solidFill>
          </a:ln>
        </p:spPr>
      </p:pic>
    </p:spTree>
    <p:extLst>
      <p:ext uri="{BB962C8B-B14F-4D97-AF65-F5344CB8AC3E}">
        <p14:creationId xmlns:p14="http://schemas.microsoft.com/office/powerpoint/2010/main" val="117907632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266700" y="304800"/>
            <a:ext cx="8610600" cy="55028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Actual Rate Components</a:t>
            </a:r>
            <a:endParaRPr lang="en-US" sz="3200"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6" name="Picture 5"/>
          <p:cNvPicPr>
            <a:picLocks noChangeAspect="1"/>
          </p:cNvPicPr>
          <p:nvPr/>
        </p:nvPicPr>
        <p:blipFill>
          <a:blip r:embed="rId5"/>
          <a:stretch>
            <a:fillRect/>
          </a:stretch>
        </p:blipFill>
        <p:spPr>
          <a:xfrm>
            <a:off x="685800" y="855083"/>
            <a:ext cx="7848600" cy="5118428"/>
          </a:xfrm>
          <a:prstGeom prst="rect">
            <a:avLst/>
          </a:prstGeom>
        </p:spPr>
      </p:pic>
    </p:spTree>
    <p:extLst>
      <p:ext uri="{BB962C8B-B14F-4D97-AF65-F5344CB8AC3E}">
        <p14:creationId xmlns:p14="http://schemas.microsoft.com/office/powerpoint/2010/main" val="2678254178"/>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rPr>
              <a:t>Other F&amp;A Rate Proposal Issues</a:t>
            </a:r>
            <a:endParaRPr lang="en-US" sz="3200" dirty="0">
              <a:solidFill>
                <a:srgbClr val="1F497D">
                  <a:lumMod val="75000"/>
                </a:srgbClr>
              </a:solidFill>
              <a:latin typeface="ITC Franklin Gothic Std Dm Cp"/>
              <a:cs typeface="ITC Franklin Gothic Std Dm Cp"/>
            </a:endParaRPr>
          </a:p>
        </p:txBody>
      </p:sp>
      <p:sp>
        <p:nvSpPr>
          <p:cNvPr id="3" name="Content Placeholder 2"/>
          <p:cNvSpPr>
            <a:spLocks noGrp="1"/>
          </p:cNvSpPr>
          <p:nvPr>
            <p:ph idx="1"/>
          </p:nvPr>
        </p:nvSpPr>
        <p:spPr>
          <a:xfrm>
            <a:off x="457200" y="1253476"/>
            <a:ext cx="8229600" cy="4267199"/>
          </a:xfrm>
        </p:spPr>
        <p:txBody>
          <a:bodyPr>
            <a:normAutofit/>
          </a:bodyPr>
          <a:lstStyle/>
          <a:p>
            <a:r>
              <a:rPr lang="en-US" sz="2200" dirty="0" smtClean="0">
                <a:solidFill>
                  <a:schemeClr val="tx2">
                    <a:lumMod val="75000"/>
                  </a:schemeClr>
                </a:solidFill>
                <a:latin typeface="ITC Franklin Gothic Std Bk Cp"/>
              </a:rPr>
              <a:t>The proposal and supporting documentation becomes the basis for negotiating the institution’s F&amp;A rate</a:t>
            </a:r>
          </a:p>
          <a:p>
            <a:r>
              <a:rPr lang="en-US" sz="2200" dirty="0" smtClean="0">
                <a:solidFill>
                  <a:schemeClr val="tx2">
                    <a:lumMod val="75000"/>
                  </a:schemeClr>
                </a:solidFill>
                <a:latin typeface="ITC Franklin Gothic Std Bk Cp"/>
              </a:rPr>
              <a:t>Standard format required by </a:t>
            </a:r>
            <a:r>
              <a:rPr lang="en-US" sz="2200" i="1" dirty="0" smtClean="0">
                <a:solidFill>
                  <a:schemeClr val="tx2">
                    <a:lumMod val="75000"/>
                  </a:schemeClr>
                </a:solidFill>
                <a:latin typeface="ITC Franklin Gothic Std Bk Cp"/>
              </a:rPr>
              <a:t>App III C.12</a:t>
            </a:r>
          </a:p>
          <a:p>
            <a:r>
              <a:rPr lang="en-US" sz="2200" dirty="0" smtClean="0">
                <a:solidFill>
                  <a:schemeClr val="tx2">
                    <a:lumMod val="75000"/>
                  </a:schemeClr>
                </a:solidFill>
                <a:latin typeface="ITC Franklin Gothic Std Bk Cp"/>
              </a:rPr>
              <a:t>Certifications by VP or CFO required by </a:t>
            </a:r>
            <a:r>
              <a:rPr lang="en-US" sz="2200" i="1" dirty="0" smtClean="0">
                <a:solidFill>
                  <a:schemeClr val="tx2">
                    <a:lumMod val="75000"/>
                  </a:schemeClr>
                </a:solidFill>
                <a:latin typeface="ITC Franklin Gothic Std Bk Cp"/>
              </a:rPr>
              <a:t>App III F.1 &amp; 2</a:t>
            </a:r>
          </a:p>
          <a:p>
            <a:r>
              <a:rPr lang="en-US" sz="2200" dirty="0" smtClean="0">
                <a:solidFill>
                  <a:schemeClr val="tx2">
                    <a:lumMod val="75000"/>
                  </a:schemeClr>
                </a:solidFill>
                <a:latin typeface="ITC Franklin Gothic Std Bk Cp"/>
              </a:rPr>
              <a:t>Base period normally coincides with fiscal year  </a:t>
            </a:r>
            <a:r>
              <a:rPr lang="en-US" sz="2200" i="1" dirty="0" smtClean="0">
                <a:solidFill>
                  <a:schemeClr val="tx2">
                    <a:lumMod val="75000"/>
                  </a:schemeClr>
                </a:solidFill>
                <a:latin typeface="ITC Franklin Gothic Std Bk Cp"/>
              </a:rPr>
              <a:t>App III B.1.e</a:t>
            </a:r>
          </a:p>
          <a:p>
            <a:r>
              <a:rPr lang="en-US" sz="2200" dirty="0" smtClean="0">
                <a:solidFill>
                  <a:schemeClr val="tx2">
                    <a:lumMod val="75000"/>
                  </a:schemeClr>
                </a:solidFill>
                <a:latin typeface="ITC Franklin Gothic Std Bk Cp"/>
              </a:rPr>
              <a:t>Cost analysis study for allocation </a:t>
            </a:r>
            <a:r>
              <a:rPr lang="en-US" sz="2200" i="1" dirty="0" smtClean="0">
                <a:solidFill>
                  <a:schemeClr val="tx2">
                    <a:lumMod val="75000"/>
                  </a:schemeClr>
                </a:solidFill>
                <a:latin typeface="ITC Franklin Gothic Std Bk Cp"/>
              </a:rPr>
              <a:t>App III A.2.d(3)</a:t>
            </a:r>
          </a:p>
          <a:p>
            <a:r>
              <a:rPr lang="en-US" sz="2200" dirty="0" smtClean="0">
                <a:solidFill>
                  <a:schemeClr val="tx2">
                    <a:lumMod val="75000"/>
                  </a:schemeClr>
                </a:solidFill>
                <a:latin typeface="ITC Franklin Gothic Std Bk Cp"/>
              </a:rPr>
              <a:t>Negotiated rates in effect at the time of the initial award shall be used through the life of the sponsored agreement </a:t>
            </a:r>
            <a:r>
              <a:rPr lang="en-US" sz="2200" i="1" dirty="0" smtClean="0">
                <a:solidFill>
                  <a:schemeClr val="tx2">
                    <a:lumMod val="75000"/>
                  </a:schemeClr>
                </a:solidFill>
                <a:latin typeface="ITC Franklin Gothic Std Bk Cp"/>
              </a:rPr>
              <a:t>App III C.7</a:t>
            </a:r>
          </a:p>
          <a:p>
            <a:r>
              <a:rPr lang="en-US" sz="2200" dirty="0" smtClean="0">
                <a:solidFill>
                  <a:schemeClr val="tx2">
                    <a:lumMod val="75000"/>
                  </a:schemeClr>
                </a:solidFill>
                <a:latin typeface="ITC Franklin Gothic Std Bk Cp"/>
              </a:rPr>
              <a:t>Disclosure Statement if aggregate </a:t>
            </a:r>
            <a:r>
              <a:rPr lang="en-US" sz="2200" b="1" dirty="0" smtClean="0">
                <a:solidFill>
                  <a:schemeClr val="tx2">
                    <a:lumMod val="75000"/>
                  </a:schemeClr>
                </a:solidFill>
                <a:latin typeface="ITC Franklin Gothic Std Bk Cp"/>
              </a:rPr>
              <a:t>&gt;$25Million </a:t>
            </a:r>
            <a:r>
              <a:rPr lang="en-US" sz="2200" i="1" dirty="0" smtClean="0">
                <a:solidFill>
                  <a:schemeClr val="tx2">
                    <a:lumMod val="75000"/>
                  </a:schemeClr>
                </a:solidFill>
                <a:latin typeface="ITC Franklin Gothic Std Bk Cp"/>
              </a:rPr>
              <a:t>200.419</a:t>
            </a:r>
          </a:p>
          <a:p>
            <a:pPr marL="457200" lvl="1" indent="0">
              <a:buNone/>
            </a:pPr>
            <a:endParaRPr lang="en-US" sz="22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3698194221"/>
      </p:ext>
    </p:extLst>
  </p:cSld>
  <p:clrMapOvr>
    <a:masterClrMapping/>
  </p:clrMapOvr>
  <mc:AlternateContent xmlns:mc="http://schemas.openxmlformats.org/markup-compatibility/2006" xmlns:p14="http://schemas.microsoft.com/office/powerpoint/2010/main">
    <mc:Choice Requires="p14">
      <p:transition spd="slow" p14:dur="2000" advTm="211"/>
    </mc:Choice>
    <mc:Fallback xmlns="">
      <p:transition spd="slow" advTm="21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rPr>
              <a:t>When/Where to Submit the Proposal?</a:t>
            </a:r>
            <a:endParaRPr lang="en-US" sz="3200" dirty="0">
              <a:solidFill>
                <a:srgbClr val="1F497D">
                  <a:lumMod val="75000"/>
                </a:srgbClr>
              </a:solidFill>
              <a:latin typeface="ITC Franklin Gothic Std Dm Cp"/>
              <a:cs typeface="ITC Franklin Gothic Std Dm Cp"/>
            </a:endParaRPr>
          </a:p>
        </p:txBody>
      </p:sp>
      <p:sp>
        <p:nvSpPr>
          <p:cNvPr id="3" name="Content Placeholder 2"/>
          <p:cNvSpPr>
            <a:spLocks noGrp="1"/>
          </p:cNvSpPr>
          <p:nvPr>
            <p:ph idx="1"/>
          </p:nvPr>
        </p:nvSpPr>
        <p:spPr>
          <a:xfrm>
            <a:off x="457200" y="1340090"/>
            <a:ext cx="8229600" cy="4419600"/>
          </a:xfrm>
        </p:spPr>
        <p:txBody>
          <a:bodyPr>
            <a:normAutofit fontScale="92500" lnSpcReduction="20000"/>
          </a:bodyPr>
          <a:lstStyle/>
          <a:p>
            <a:r>
              <a:rPr lang="en-US" sz="2400" dirty="0" smtClean="0">
                <a:solidFill>
                  <a:schemeClr val="tx2">
                    <a:lumMod val="75000"/>
                  </a:schemeClr>
                </a:solidFill>
                <a:latin typeface="ITC Franklin Gothic Std Bk Cp"/>
              </a:rPr>
              <a:t>The proposal is submitted to either the Department of Health and Human Services (DHHS), Cost Allocation Services (CAS) for DHHS cognizant schools or to the Office of Naval Research (ONR) for the Department of Defense (DOD) cognizant schools </a:t>
            </a:r>
            <a:r>
              <a:rPr lang="en-US" sz="2400" i="1" dirty="0" smtClean="0">
                <a:solidFill>
                  <a:schemeClr val="tx2">
                    <a:lumMod val="75000"/>
                  </a:schemeClr>
                </a:solidFill>
                <a:latin typeface="ITC Franklin Gothic Std Bk Cp"/>
              </a:rPr>
              <a:t>App III C.11</a:t>
            </a:r>
          </a:p>
          <a:p>
            <a:endParaRPr lang="en-US" sz="1100" dirty="0" smtClean="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CAS-DHHS</a:t>
            </a:r>
          </a:p>
          <a:p>
            <a:pPr lvl="1"/>
            <a:r>
              <a:rPr lang="en-US" sz="2200" dirty="0" smtClean="0">
                <a:solidFill>
                  <a:schemeClr val="tx2">
                    <a:lumMod val="75000"/>
                  </a:schemeClr>
                </a:solidFill>
                <a:latin typeface="ITC Franklin Gothic Std Bk Cp"/>
              </a:rPr>
              <a:t>DCA Best Practices Manual for Reviewing Institutions of Higher Education Long-Form Facilities &amp; Administrative Cost Rate Proposals</a:t>
            </a:r>
          </a:p>
          <a:p>
            <a:pPr marL="457200" lvl="1" indent="0">
              <a:buNone/>
            </a:pPr>
            <a:r>
              <a:rPr lang="en-US" sz="1900" dirty="0">
                <a:solidFill>
                  <a:schemeClr val="tx2">
                    <a:lumMod val="75000"/>
                  </a:schemeClr>
                </a:solidFill>
                <a:latin typeface="ITC Franklin Gothic Std Bk Cp"/>
                <a:hlinkClick r:id="rId5"/>
              </a:rPr>
              <a:t>https://</a:t>
            </a:r>
            <a:r>
              <a:rPr lang="en-US" sz="1900" dirty="0" smtClean="0">
                <a:solidFill>
                  <a:schemeClr val="tx2">
                    <a:lumMod val="75000"/>
                  </a:schemeClr>
                </a:solidFill>
                <a:latin typeface="ITC Franklin Gothic Std Bk Cp"/>
                <a:hlinkClick r:id="rId5"/>
              </a:rPr>
              <a:t>rates.psc.gov/fms/dca/Updated%202017%20CU%20Best%20Practices%20Manual.pdf</a:t>
            </a:r>
            <a:r>
              <a:rPr lang="en-US" sz="1900" dirty="0" smtClean="0">
                <a:solidFill>
                  <a:schemeClr val="tx2">
                    <a:lumMod val="75000"/>
                  </a:schemeClr>
                </a:solidFill>
                <a:latin typeface="ITC Franklin Gothic Std Bk Cp"/>
              </a:rPr>
              <a:t> </a:t>
            </a:r>
            <a:endParaRPr lang="en-US" sz="1100" dirty="0" smtClean="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Office of Naval Research</a:t>
            </a:r>
          </a:p>
          <a:p>
            <a:pPr lvl="1"/>
            <a:r>
              <a:rPr lang="en-US" sz="2200" dirty="0" smtClean="0">
                <a:solidFill>
                  <a:schemeClr val="tx2">
                    <a:lumMod val="75000"/>
                  </a:schemeClr>
                </a:solidFill>
                <a:latin typeface="ITC Franklin Gothic Std Bk Cp"/>
              </a:rPr>
              <a:t>Reviews conducted by Defense Contract Audit Agency (DCAA)</a:t>
            </a:r>
          </a:p>
          <a:p>
            <a:endParaRPr lang="en-US" sz="1200" dirty="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Usually due 6 months after the end of the base year.</a:t>
            </a: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548124802"/>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normAutofit/>
          </a:bodyPr>
          <a:lstStyle/>
          <a:p>
            <a:pPr eaLnBrk="1" hangingPunct="1">
              <a:defRPr/>
            </a:pPr>
            <a:r>
              <a:rPr lang="en-US" sz="3200" dirty="0" smtClean="0">
                <a:solidFill>
                  <a:schemeClr val="tx2">
                    <a:lumMod val="75000"/>
                  </a:schemeClr>
                </a:solidFill>
                <a:latin typeface="ITC Franklin Gothic Std Bk Cp"/>
              </a:rPr>
              <a:t>Applying the F&amp;A Rate – Problem 1</a:t>
            </a:r>
          </a:p>
        </p:txBody>
      </p:sp>
      <p:sp>
        <p:nvSpPr>
          <p:cNvPr id="708611" name="Rectangle 3"/>
          <p:cNvSpPr>
            <a:spLocks noGrp="1" noChangeArrowheads="1"/>
          </p:cNvSpPr>
          <p:nvPr>
            <p:ph idx="1"/>
          </p:nvPr>
        </p:nvSpPr>
        <p:spPr/>
        <p:txBody>
          <a:bodyPr/>
          <a:lstStyle/>
          <a:p>
            <a:pPr eaLnBrk="1" hangingPunct="1">
              <a:defRPr/>
            </a:pPr>
            <a:r>
              <a:rPr lang="en-US" sz="2400" dirty="0" smtClean="0">
                <a:solidFill>
                  <a:schemeClr val="tx2">
                    <a:lumMod val="75000"/>
                  </a:schemeClr>
                </a:solidFill>
                <a:latin typeface="ITC Franklin Gothic Std Bk Cp"/>
              </a:rPr>
              <a:t>F&amp;A Rate = 40%</a:t>
            </a:r>
          </a:p>
          <a:p>
            <a:pPr eaLnBrk="1" hangingPunct="1">
              <a:defRPr/>
            </a:pPr>
            <a:r>
              <a:rPr lang="en-US" sz="2400" dirty="0" smtClean="0">
                <a:solidFill>
                  <a:schemeClr val="tx2">
                    <a:lumMod val="75000"/>
                  </a:schemeClr>
                </a:solidFill>
                <a:latin typeface="ITC Franklin Gothic Std Bk Cp"/>
              </a:rPr>
              <a:t>Research project budget for direct costs = $125,000</a:t>
            </a:r>
          </a:p>
          <a:p>
            <a:pPr eaLnBrk="1" hangingPunct="1">
              <a:defRPr/>
            </a:pPr>
            <a:r>
              <a:rPr lang="en-US" sz="2400" dirty="0" smtClean="0">
                <a:solidFill>
                  <a:schemeClr val="tx2">
                    <a:lumMod val="75000"/>
                  </a:schemeClr>
                </a:solidFill>
                <a:latin typeface="ITC Franklin Gothic Std Bk Cp"/>
              </a:rPr>
              <a:t>Item of equipment included in direct costs = $25,000 (only item excluded from the F&amp;A base)</a:t>
            </a:r>
          </a:p>
          <a:p>
            <a:pPr eaLnBrk="1" hangingPunct="1">
              <a:defRPr/>
            </a:pPr>
            <a:r>
              <a:rPr lang="en-US" sz="2400" dirty="0" smtClean="0">
                <a:solidFill>
                  <a:schemeClr val="tx2">
                    <a:lumMod val="75000"/>
                  </a:schemeClr>
                </a:solidFill>
                <a:latin typeface="ITC Franklin Gothic Std Bk Cp"/>
              </a:rPr>
              <a:t>What is total cost of the project?</a:t>
            </a:r>
          </a:p>
          <a:p>
            <a:pPr eaLnBrk="1" hangingPunct="1">
              <a:defRPr/>
            </a:pPr>
            <a:endParaRPr lang="en-US" dirty="0" smtClean="0"/>
          </a:p>
        </p:txBody>
      </p:sp>
      <p:sp>
        <p:nvSpPr>
          <p:cNvPr id="708612" name="Rectangle 4"/>
          <p:cNvSpPr>
            <a:spLocks noChangeArrowheads="1"/>
          </p:cNvSpPr>
          <p:nvPr/>
        </p:nvSpPr>
        <p:spPr bwMode="auto">
          <a:xfrm>
            <a:off x="609600" y="4114800"/>
            <a:ext cx="4343400" cy="647700"/>
          </a:xfrm>
          <a:prstGeom prst="rect">
            <a:avLst/>
          </a:prstGeom>
          <a:noFill/>
          <a:ln w="6350">
            <a:solidFill>
              <a:schemeClr val="tx1"/>
            </a:solidFill>
            <a:miter lim="800000"/>
            <a:headEnd/>
            <a:tailEnd/>
          </a:ln>
        </p:spPr>
        <p:txBody>
          <a:bodyPr>
            <a:spAutoFit/>
          </a:bodyPr>
          <a:lstStyle/>
          <a:p>
            <a:r>
              <a:rPr lang="en-US" dirty="0">
                <a:solidFill>
                  <a:schemeClr val="tx2">
                    <a:lumMod val="75000"/>
                  </a:schemeClr>
                </a:solidFill>
                <a:latin typeface="ITC Franklin Gothic Std Bk Cp"/>
              </a:rPr>
              <a:t>MTDC = Total direct costs - exclusions</a:t>
            </a:r>
          </a:p>
          <a:p>
            <a:r>
              <a:rPr lang="en-US" dirty="0">
                <a:solidFill>
                  <a:schemeClr val="tx2">
                    <a:lumMod val="75000"/>
                  </a:schemeClr>
                </a:solidFill>
                <a:latin typeface="ITC Franklin Gothic Std Bk Cp"/>
              </a:rPr>
              <a:t>MTDC = $125,000 - $25,000 = $100,000</a:t>
            </a:r>
          </a:p>
        </p:txBody>
      </p:sp>
      <p:sp>
        <p:nvSpPr>
          <p:cNvPr id="708613" name="Rectangle 5"/>
          <p:cNvSpPr>
            <a:spLocks noChangeArrowheads="1"/>
          </p:cNvSpPr>
          <p:nvPr/>
        </p:nvSpPr>
        <p:spPr bwMode="auto">
          <a:xfrm>
            <a:off x="2286000" y="5105400"/>
            <a:ext cx="4724400" cy="647700"/>
          </a:xfrm>
          <a:prstGeom prst="rect">
            <a:avLst/>
          </a:prstGeom>
          <a:noFill/>
          <a:ln w="6350">
            <a:solidFill>
              <a:schemeClr val="tx1"/>
            </a:solidFill>
            <a:miter lim="800000"/>
            <a:headEnd/>
            <a:tailEnd/>
          </a:ln>
        </p:spPr>
        <p:txBody>
          <a:bodyPr>
            <a:spAutoFit/>
          </a:bodyPr>
          <a:lstStyle/>
          <a:p>
            <a:r>
              <a:rPr lang="en-US" dirty="0">
                <a:solidFill>
                  <a:schemeClr val="tx2">
                    <a:lumMod val="75000"/>
                  </a:schemeClr>
                </a:solidFill>
                <a:latin typeface="ITC Franklin Gothic Std Bk Cp"/>
              </a:rPr>
              <a:t>Total cost = Total direct costs + F&amp;A costs</a:t>
            </a:r>
          </a:p>
          <a:p>
            <a:r>
              <a:rPr lang="en-US" dirty="0">
                <a:solidFill>
                  <a:schemeClr val="tx2">
                    <a:lumMod val="75000"/>
                  </a:schemeClr>
                </a:solidFill>
                <a:latin typeface="ITC Franklin Gothic Std Bk Cp"/>
              </a:rPr>
              <a:t>Total cost = $</a:t>
            </a:r>
            <a:r>
              <a:rPr lang="en-US" dirty="0" smtClean="0">
                <a:solidFill>
                  <a:schemeClr val="tx2">
                    <a:lumMod val="75000"/>
                  </a:schemeClr>
                </a:solidFill>
                <a:latin typeface="ITC Franklin Gothic Std Bk Cp"/>
              </a:rPr>
              <a:t>125,000 + </a:t>
            </a:r>
            <a:r>
              <a:rPr lang="en-US" dirty="0">
                <a:solidFill>
                  <a:schemeClr val="tx2">
                    <a:lumMod val="75000"/>
                  </a:schemeClr>
                </a:solidFill>
                <a:latin typeface="ITC Franklin Gothic Std Bk Cp"/>
              </a:rPr>
              <a:t>$40,000 = $165,000</a:t>
            </a:r>
          </a:p>
        </p:txBody>
      </p:sp>
      <p:sp>
        <p:nvSpPr>
          <p:cNvPr id="708614" name="Rectangle 6"/>
          <p:cNvSpPr>
            <a:spLocks noChangeArrowheads="1"/>
          </p:cNvSpPr>
          <p:nvPr/>
        </p:nvSpPr>
        <p:spPr bwMode="auto">
          <a:xfrm>
            <a:off x="5029200" y="4114800"/>
            <a:ext cx="3886200" cy="647700"/>
          </a:xfrm>
          <a:prstGeom prst="rect">
            <a:avLst/>
          </a:prstGeom>
          <a:noFill/>
          <a:ln w="6350">
            <a:solidFill>
              <a:schemeClr val="tx1"/>
            </a:solidFill>
            <a:miter lim="800000"/>
            <a:headEnd/>
            <a:tailEnd/>
          </a:ln>
        </p:spPr>
        <p:txBody>
          <a:bodyPr>
            <a:spAutoFit/>
          </a:bodyPr>
          <a:lstStyle/>
          <a:p>
            <a:r>
              <a:rPr lang="en-US" dirty="0">
                <a:solidFill>
                  <a:schemeClr val="tx2">
                    <a:lumMod val="75000"/>
                  </a:schemeClr>
                </a:solidFill>
                <a:latin typeface="ITC Franklin Gothic Std Bk Cp"/>
              </a:rPr>
              <a:t>F&amp;A = MTDC x F&amp;A rate</a:t>
            </a:r>
          </a:p>
          <a:p>
            <a:r>
              <a:rPr lang="en-US" dirty="0">
                <a:solidFill>
                  <a:schemeClr val="tx2">
                    <a:lumMod val="75000"/>
                  </a:schemeClr>
                </a:solidFill>
                <a:latin typeface="ITC Franklin Gothic Std Bk Cp"/>
              </a:rPr>
              <a:t>F&amp;A = $100,000 x 40% = $40,000</a:t>
            </a:r>
          </a:p>
        </p:txBody>
      </p:sp>
      <p:pic>
        <p:nvPicPr>
          <p:cNvPr id="9" name="Picture 8"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10" name="Picture 9"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11"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custDataLst>
      <p:tags r:id="rId1"/>
    </p:custDataLst>
    <p:extLst>
      <p:ext uri="{BB962C8B-B14F-4D97-AF65-F5344CB8AC3E}">
        <p14:creationId xmlns:p14="http://schemas.microsoft.com/office/powerpoint/2010/main" val="3360140874"/>
      </p:ext>
    </p:extLst>
  </p:cSld>
  <p:clrMapOvr>
    <a:masterClrMapping/>
  </p:clrMapOvr>
  <mc:AlternateContent xmlns:mc="http://schemas.openxmlformats.org/markup-compatibility/2006" xmlns:p14="http://schemas.microsoft.com/office/powerpoint/2010/main">
    <mc:Choice Requires="p14">
      <p:transition spd="slow" p14:dur="2000" advTm="736"/>
    </mc:Choice>
    <mc:Fallback xmlns="">
      <p:transition spd="slow" advTm="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6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86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86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86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86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86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normAutofit/>
          </a:bodyPr>
          <a:lstStyle/>
          <a:p>
            <a:pPr eaLnBrk="1" hangingPunct="1">
              <a:defRPr/>
            </a:pPr>
            <a:r>
              <a:rPr lang="en-US" sz="3200" dirty="0" smtClean="0">
                <a:solidFill>
                  <a:schemeClr val="tx2">
                    <a:lumMod val="75000"/>
                  </a:schemeClr>
                </a:solidFill>
                <a:latin typeface="ITC Franklin Gothic Std Bk Cp"/>
              </a:rPr>
              <a:t>Applying the F&amp;A Rate – Problem 2</a:t>
            </a:r>
          </a:p>
        </p:txBody>
      </p:sp>
      <p:sp>
        <p:nvSpPr>
          <p:cNvPr id="708611" name="Rectangle 3"/>
          <p:cNvSpPr>
            <a:spLocks noGrp="1" noChangeArrowheads="1"/>
          </p:cNvSpPr>
          <p:nvPr>
            <p:ph idx="1"/>
          </p:nvPr>
        </p:nvSpPr>
        <p:spPr>
          <a:xfrm>
            <a:off x="473947" y="1254496"/>
            <a:ext cx="8229600" cy="1835613"/>
          </a:xfrm>
        </p:spPr>
        <p:txBody>
          <a:bodyPr/>
          <a:lstStyle/>
          <a:p>
            <a:pPr eaLnBrk="1" hangingPunct="1">
              <a:defRPr/>
            </a:pPr>
            <a:r>
              <a:rPr lang="en-US" sz="2400" dirty="0" smtClean="0">
                <a:solidFill>
                  <a:schemeClr val="tx2">
                    <a:lumMod val="75000"/>
                  </a:schemeClr>
                </a:solidFill>
                <a:latin typeface="ITC Franklin Gothic Std Bk Cp"/>
              </a:rPr>
              <a:t>F&amp;A Rate = 61.5%</a:t>
            </a:r>
          </a:p>
          <a:p>
            <a:pPr eaLnBrk="1" hangingPunct="1">
              <a:defRPr/>
            </a:pPr>
            <a:r>
              <a:rPr lang="en-US" sz="2400" dirty="0" smtClean="0">
                <a:solidFill>
                  <a:schemeClr val="tx2">
                    <a:lumMod val="75000"/>
                  </a:schemeClr>
                </a:solidFill>
                <a:latin typeface="ITC Franklin Gothic Std Bk Cp"/>
              </a:rPr>
              <a:t>Research project budget for direct costs = $250,000</a:t>
            </a:r>
          </a:p>
          <a:p>
            <a:pPr eaLnBrk="1" hangingPunct="1">
              <a:defRPr/>
            </a:pPr>
            <a:r>
              <a:rPr lang="en-US" sz="2400" dirty="0" smtClean="0">
                <a:solidFill>
                  <a:schemeClr val="tx2">
                    <a:lumMod val="75000"/>
                  </a:schemeClr>
                </a:solidFill>
                <a:latin typeface="ITC Franklin Gothic Std Bk Cp"/>
              </a:rPr>
              <a:t>Subcontract costs = $75,000 </a:t>
            </a:r>
          </a:p>
          <a:p>
            <a:pPr eaLnBrk="1" hangingPunct="1">
              <a:defRPr/>
            </a:pPr>
            <a:r>
              <a:rPr lang="en-US" sz="2400" dirty="0" smtClean="0">
                <a:solidFill>
                  <a:schemeClr val="tx2">
                    <a:lumMod val="75000"/>
                  </a:schemeClr>
                </a:solidFill>
                <a:latin typeface="ITC Franklin Gothic Std Bk Cp"/>
              </a:rPr>
              <a:t>What is total cost of the project?</a:t>
            </a:r>
          </a:p>
          <a:p>
            <a:pPr marL="0" indent="0" eaLnBrk="1" hangingPunct="1">
              <a:buNone/>
              <a:defRPr/>
            </a:pPr>
            <a:endParaRPr lang="en-US" dirty="0" smtClean="0"/>
          </a:p>
        </p:txBody>
      </p:sp>
      <p:sp>
        <p:nvSpPr>
          <p:cNvPr id="708612" name="Rectangle 4"/>
          <p:cNvSpPr>
            <a:spLocks noChangeArrowheads="1"/>
          </p:cNvSpPr>
          <p:nvPr/>
        </p:nvSpPr>
        <p:spPr bwMode="auto">
          <a:xfrm>
            <a:off x="2400300" y="3090109"/>
            <a:ext cx="4343400" cy="646331"/>
          </a:xfrm>
          <a:prstGeom prst="rect">
            <a:avLst/>
          </a:prstGeom>
          <a:noFill/>
          <a:ln w="6350">
            <a:solidFill>
              <a:schemeClr val="tx1"/>
            </a:solidFill>
            <a:miter lim="800000"/>
            <a:headEnd/>
            <a:tailEnd/>
          </a:ln>
        </p:spPr>
        <p:txBody>
          <a:bodyPr wrap="square">
            <a:spAutoFit/>
          </a:bodyPr>
          <a:lstStyle/>
          <a:p>
            <a:r>
              <a:rPr lang="en-US" dirty="0">
                <a:solidFill>
                  <a:schemeClr val="tx2">
                    <a:lumMod val="75000"/>
                  </a:schemeClr>
                </a:solidFill>
                <a:latin typeface="ITC Franklin Gothic Std Bk Cp"/>
              </a:rPr>
              <a:t>MTDC = Total direct costs - exclusions</a:t>
            </a:r>
          </a:p>
          <a:p>
            <a:r>
              <a:rPr lang="en-US" dirty="0">
                <a:solidFill>
                  <a:schemeClr val="tx2">
                    <a:lumMod val="75000"/>
                  </a:schemeClr>
                </a:solidFill>
                <a:latin typeface="ITC Franklin Gothic Std Bk Cp"/>
              </a:rPr>
              <a:t>MTDC = </a:t>
            </a:r>
            <a:r>
              <a:rPr lang="en-US" dirty="0" smtClean="0">
                <a:solidFill>
                  <a:schemeClr val="tx2">
                    <a:lumMod val="75000"/>
                  </a:schemeClr>
                </a:solidFill>
                <a:latin typeface="ITC Franklin Gothic Std Bk Cp"/>
              </a:rPr>
              <a:t>$250,000 </a:t>
            </a: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exclusions</a:t>
            </a:r>
            <a:endParaRPr lang="en-US" dirty="0">
              <a:solidFill>
                <a:schemeClr val="tx2">
                  <a:lumMod val="75000"/>
                </a:schemeClr>
              </a:solidFill>
              <a:latin typeface="ITC Franklin Gothic Std Bk Cp"/>
            </a:endParaRPr>
          </a:p>
        </p:txBody>
      </p:sp>
      <p:sp>
        <p:nvSpPr>
          <p:cNvPr id="708613" name="Rectangle 5"/>
          <p:cNvSpPr>
            <a:spLocks noChangeArrowheads="1"/>
          </p:cNvSpPr>
          <p:nvPr/>
        </p:nvSpPr>
        <p:spPr bwMode="auto">
          <a:xfrm>
            <a:off x="2188447" y="5141534"/>
            <a:ext cx="4800600" cy="646331"/>
          </a:xfrm>
          <a:prstGeom prst="rect">
            <a:avLst/>
          </a:prstGeom>
          <a:noFill/>
          <a:ln w="6350">
            <a:solidFill>
              <a:schemeClr val="tx1"/>
            </a:solidFill>
            <a:miter lim="800000"/>
            <a:headEnd/>
            <a:tailEnd/>
          </a:ln>
        </p:spPr>
        <p:txBody>
          <a:bodyPr wrap="square">
            <a:spAutoFit/>
          </a:bodyPr>
          <a:lstStyle/>
          <a:p>
            <a:r>
              <a:rPr lang="en-US" dirty="0">
                <a:solidFill>
                  <a:schemeClr val="tx2">
                    <a:lumMod val="75000"/>
                  </a:schemeClr>
                </a:solidFill>
                <a:latin typeface="ITC Franklin Gothic Std Bk Cp"/>
              </a:rPr>
              <a:t>Total cost = Total direct costs + F&amp;A costs</a:t>
            </a:r>
          </a:p>
          <a:p>
            <a:r>
              <a:rPr lang="en-US" dirty="0">
                <a:solidFill>
                  <a:schemeClr val="tx2">
                    <a:lumMod val="75000"/>
                  </a:schemeClr>
                </a:solidFill>
                <a:latin typeface="ITC Franklin Gothic Std Bk Cp"/>
              </a:rPr>
              <a:t>Total cost = </a:t>
            </a:r>
            <a:r>
              <a:rPr lang="en-US" dirty="0" smtClean="0">
                <a:solidFill>
                  <a:schemeClr val="tx2">
                    <a:lumMod val="75000"/>
                  </a:schemeClr>
                </a:solidFill>
                <a:latin typeface="ITC Franklin Gothic Std Bk Cp"/>
              </a:rPr>
              <a:t>$250,000 + $123,000 </a:t>
            </a: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$373,000</a:t>
            </a:r>
            <a:endParaRPr lang="en-US" dirty="0">
              <a:solidFill>
                <a:schemeClr val="tx2">
                  <a:lumMod val="75000"/>
                </a:schemeClr>
              </a:solidFill>
              <a:latin typeface="ITC Franklin Gothic Std Bk Cp"/>
            </a:endParaRPr>
          </a:p>
        </p:txBody>
      </p:sp>
      <p:sp>
        <p:nvSpPr>
          <p:cNvPr id="708614" name="Rectangle 6"/>
          <p:cNvSpPr>
            <a:spLocks noChangeArrowheads="1"/>
          </p:cNvSpPr>
          <p:nvPr/>
        </p:nvSpPr>
        <p:spPr bwMode="auto">
          <a:xfrm>
            <a:off x="2628900" y="4456813"/>
            <a:ext cx="3886200" cy="646331"/>
          </a:xfrm>
          <a:prstGeom prst="rect">
            <a:avLst/>
          </a:prstGeom>
          <a:noFill/>
          <a:ln w="6350">
            <a:solidFill>
              <a:schemeClr val="tx1"/>
            </a:solidFill>
            <a:miter lim="800000"/>
            <a:headEnd/>
            <a:tailEnd/>
          </a:ln>
        </p:spPr>
        <p:txBody>
          <a:bodyPr>
            <a:spAutoFit/>
          </a:bodyPr>
          <a:lstStyle/>
          <a:p>
            <a:r>
              <a:rPr lang="en-US" dirty="0">
                <a:solidFill>
                  <a:schemeClr val="tx2">
                    <a:lumMod val="75000"/>
                  </a:schemeClr>
                </a:solidFill>
                <a:latin typeface="ITC Franklin Gothic Std Bk Cp"/>
              </a:rPr>
              <a:t>F&amp;A = MTDC x F&amp;A rate</a:t>
            </a:r>
          </a:p>
          <a:p>
            <a:r>
              <a:rPr lang="en-US" dirty="0">
                <a:solidFill>
                  <a:schemeClr val="tx2">
                    <a:lumMod val="75000"/>
                  </a:schemeClr>
                </a:solidFill>
                <a:latin typeface="ITC Franklin Gothic Std Bk Cp"/>
              </a:rPr>
              <a:t>F&amp;A = </a:t>
            </a:r>
            <a:r>
              <a:rPr lang="en-US" dirty="0" smtClean="0">
                <a:solidFill>
                  <a:schemeClr val="tx2">
                    <a:lumMod val="75000"/>
                  </a:schemeClr>
                </a:solidFill>
                <a:latin typeface="ITC Franklin Gothic Std Bk Cp"/>
              </a:rPr>
              <a:t>$200,000 </a:t>
            </a:r>
            <a:r>
              <a:rPr lang="en-US" dirty="0">
                <a:solidFill>
                  <a:schemeClr val="tx2">
                    <a:lumMod val="75000"/>
                  </a:schemeClr>
                </a:solidFill>
                <a:latin typeface="ITC Franklin Gothic Std Bk Cp"/>
              </a:rPr>
              <a:t>x </a:t>
            </a:r>
            <a:r>
              <a:rPr lang="en-US" dirty="0" smtClean="0">
                <a:solidFill>
                  <a:schemeClr val="tx2">
                    <a:lumMod val="75000"/>
                  </a:schemeClr>
                </a:solidFill>
                <a:latin typeface="ITC Franklin Gothic Std Bk Cp"/>
              </a:rPr>
              <a:t>61.5%=$123,000</a:t>
            </a:r>
            <a:endParaRPr lang="en-US" dirty="0">
              <a:solidFill>
                <a:schemeClr val="tx2">
                  <a:lumMod val="75000"/>
                </a:schemeClr>
              </a:solidFill>
              <a:latin typeface="ITC Franklin Gothic Std Bk Cp"/>
            </a:endParaRPr>
          </a:p>
        </p:txBody>
      </p:sp>
      <p:sp>
        <p:nvSpPr>
          <p:cNvPr id="9" name="Rectangle 4"/>
          <p:cNvSpPr>
            <a:spLocks noChangeArrowheads="1"/>
          </p:cNvSpPr>
          <p:nvPr/>
        </p:nvSpPr>
        <p:spPr bwMode="auto">
          <a:xfrm>
            <a:off x="2400300" y="3773461"/>
            <a:ext cx="4343400" cy="646331"/>
          </a:xfrm>
          <a:prstGeom prst="rect">
            <a:avLst/>
          </a:prstGeom>
          <a:noFill/>
          <a:ln w="6350">
            <a:solidFill>
              <a:schemeClr val="tx1"/>
            </a:solidFill>
            <a:miter lim="800000"/>
            <a:headEnd/>
            <a:tailEnd/>
          </a:ln>
        </p:spPr>
        <p:txBody>
          <a:bodyPr wrap="square">
            <a:spAutoFit/>
          </a:bodyPr>
          <a:lstStyle/>
          <a:p>
            <a:r>
              <a:rPr lang="en-US" dirty="0">
                <a:solidFill>
                  <a:schemeClr val="tx2">
                    <a:lumMod val="75000"/>
                  </a:schemeClr>
                </a:solidFill>
                <a:latin typeface="ITC Franklin Gothic Std Bk Cp"/>
              </a:rPr>
              <a:t>MTDC = </a:t>
            </a:r>
            <a:r>
              <a:rPr lang="en-US" dirty="0" smtClean="0">
                <a:solidFill>
                  <a:schemeClr val="tx2">
                    <a:lumMod val="75000"/>
                  </a:schemeClr>
                </a:solidFill>
                <a:latin typeface="ITC Franklin Gothic Std Bk Cp"/>
              </a:rPr>
              <a:t>$250,000 - ($75,000 - $25,000)</a:t>
            </a:r>
            <a:endParaRPr lang="en-US"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MTDC = </a:t>
            </a:r>
            <a:r>
              <a:rPr lang="en-US" dirty="0" smtClean="0">
                <a:solidFill>
                  <a:schemeClr val="tx2">
                    <a:lumMod val="75000"/>
                  </a:schemeClr>
                </a:solidFill>
                <a:latin typeface="ITC Franklin Gothic Std Bk Cp"/>
              </a:rPr>
              <a:t>$250,000 </a:t>
            </a: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$50,000 </a:t>
            </a: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$200,000</a:t>
            </a:r>
            <a:endParaRPr lang="en-US" dirty="0">
              <a:solidFill>
                <a:schemeClr val="tx2">
                  <a:lumMod val="75000"/>
                </a:schemeClr>
              </a:solidFill>
              <a:latin typeface="ITC Franklin Gothic Std Bk Cp"/>
            </a:endParaRPr>
          </a:p>
        </p:txBody>
      </p:sp>
      <p:pic>
        <p:nvPicPr>
          <p:cNvPr id="11" name="Picture 10"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334000"/>
            <a:ext cx="9144000" cy="1537367"/>
          </a:xfrm>
          <a:prstGeom prst="rect">
            <a:avLst/>
          </a:prstGeom>
        </p:spPr>
      </p:pic>
      <p:pic>
        <p:nvPicPr>
          <p:cNvPr id="12" name="Picture 11"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14"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custDataLst>
      <p:tags r:id="rId1"/>
    </p:custDataLst>
    <p:extLst>
      <p:ext uri="{BB962C8B-B14F-4D97-AF65-F5344CB8AC3E}">
        <p14:creationId xmlns:p14="http://schemas.microsoft.com/office/powerpoint/2010/main" val="3893320080"/>
      </p:ext>
    </p:extLst>
  </p:cSld>
  <p:clrMapOvr>
    <a:masterClrMapping/>
  </p:clrMapOvr>
  <mc:AlternateContent xmlns:mc="http://schemas.openxmlformats.org/markup-compatibility/2006" xmlns:p14="http://schemas.microsoft.com/office/powerpoint/2010/main">
    <mc:Choice Requires="p14">
      <p:transition spd="slow" p14:dur="2000" advTm="1537"/>
    </mc:Choice>
    <mc:Fallback xmlns="">
      <p:transition spd="slow" advTm="1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6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86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86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86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86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86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normAutofit/>
          </a:bodyPr>
          <a:lstStyle/>
          <a:p>
            <a:pPr eaLnBrk="1" hangingPunct="1">
              <a:defRPr/>
            </a:pPr>
            <a:r>
              <a:rPr lang="en-US" sz="3200" dirty="0" smtClean="0">
                <a:solidFill>
                  <a:schemeClr val="tx2">
                    <a:lumMod val="75000"/>
                  </a:schemeClr>
                </a:solidFill>
                <a:latin typeface="ITC Franklin Gothic Std Bk Cp"/>
              </a:rPr>
              <a:t>Applying the F&amp;A Rate – Problem 3</a:t>
            </a:r>
          </a:p>
        </p:txBody>
      </p:sp>
      <p:sp>
        <p:nvSpPr>
          <p:cNvPr id="643075" name="Rectangle 3"/>
          <p:cNvSpPr>
            <a:spLocks noGrp="1" noChangeArrowheads="1"/>
          </p:cNvSpPr>
          <p:nvPr>
            <p:ph idx="1"/>
          </p:nvPr>
        </p:nvSpPr>
        <p:spPr>
          <a:xfrm>
            <a:off x="495300" y="1233727"/>
            <a:ext cx="8229600" cy="4525963"/>
          </a:xfrm>
        </p:spPr>
        <p:txBody>
          <a:bodyPr>
            <a:normAutofit/>
          </a:bodyPr>
          <a:lstStyle/>
          <a:p>
            <a:pPr eaLnBrk="1" hangingPunct="1">
              <a:defRPr/>
            </a:pPr>
            <a:r>
              <a:rPr lang="en-US" sz="2400" dirty="0" smtClean="0">
                <a:solidFill>
                  <a:schemeClr val="tx2">
                    <a:lumMod val="75000"/>
                  </a:schemeClr>
                </a:solidFill>
                <a:latin typeface="ITC Franklin Gothic Std Bk Cp"/>
              </a:rPr>
              <a:t>PI on NSF grant to re-budget $150,000 in renovation monies into equipment</a:t>
            </a:r>
          </a:p>
          <a:p>
            <a:pPr eaLnBrk="1" hangingPunct="1">
              <a:defRPr/>
            </a:pPr>
            <a:r>
              <a:rPr lang="en-US" sz="2400" dirty="0" smtClean="0">
                <a:solidFill>
                  <a:schemeClr val="tx2">
                    <a:lumMod val="75000"/>
                  </a:schemeClr>
                </a:solidFill>
                <a:latin typeface="ITC Franklin Gothic Std Bk Cp"/>
              </a:rPr>
              <a:t>F&amp;A rate = 61.5%</a:t>
            </a:r>
          </a:p>
          <a:p>
            <a:pPr eaLnBrk="1" hangingPunct="1">
              <a:defRPr/>
            </a:pPr>
            <a:r>
              <a:rPr lang="en-US" sz="2400" dirty="0" smtClean="0">
                <a:solidFill>
                  <a:schemeClr val="tx2">
                    <a:lumMod val="75000"/>
                  </a:schemeClr>
                </a:solidFill>
                <a:latin typeface="ITC Franklin Gothic Std Bk Cp"/>
              </a:rPr>
              <a:t>How much is available for equipment purchase?</a:t>
            </a:r>
          </a:p>
        </p:txBody>
      </p:sp>
      <p:sp>
        <p:nvSpPr>
          <p:cNvPr id="47110" name="Text Box 4"/>
          <p:cNvSpPr txBox="1">
            <a:spLocks noChangeArrowheads="1"/>
          </p:cNvSpPr>
          <p:nvPr/>
        </p:nvSpPr>
        <p:spPr bwMode="auto">
          <a:xfrm>
            <a:off x="1219200" y="3095184"/>
            <a:ext cx="6705600" cy="2585323"/>
          </a:xfrm>
          <a:prstGeom prst="rect">
            <a:avLst/>
          </a:prstGeom>
          <a:noFill/>
          <a:ln w="9525">
            <a:solidFill>
              <a:schemeClr val="tx1"/>
            </a:solidFill>
            <a:miter lim="800000"/>
            <a:headEnd/>
            <a:tailEnd/>
          </a:ln>
        </p:spPr>
        <p:txBody>
          <a:bodyPr>
            <a:spAutoFit/>
          </a:bodyPr>
          <a:lstStyle/>
          <a:p>
            <a:r>
              <a:rPr lang="en-US" dirty="0">
                <a:solidFill>
                  <a:schemeClr val="tx2">
                    <a:lumMod val="75000"/>
                  </a:schemeClr>
                </a:solidFill>
                <a:latin typeface="ITC Franklin Gothic Std Bk Cp"/>
              </a:rPr>
              <a:t>Total available = total direct + total F&amp;A</a:t>
            </a:r>
          </a:p>
          <a:p>
            <a:endParaRPr lang="en-US"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Total available = (MTDC + exclusions) + (MTDC x F&amp;A rate)</a:t>
            </a:r>
          </a:p>
          <a:p>
            <a:endParaRPr lang="en-US"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$150,000   =     (0 + equipment)   +   (0 x </a:t>
            </a:r>
            <a:r>
              <a:rPr lang="en-US" dirty="0" smtClean="0">
                <a:solidFill>
                  <a:schemeClr val="tx2">
                    <a:lumMod val="75000"/>
                  </a:schemeClr>
                </a:solidFill>
                <a:latin typeface="ITC Franklin Gothic Std Bk Cp"/>
              </a:rPr>
              <a:t>61.5%)</a:t>
            </a:r>
            <a:endParaRPr lang="en-US" dirty="0">
              <a:solidFill>
                <a:schemeClr val="tx2">
                  <a:lumMod val="75000"/>
                </a:schemeClr>
              </a:solidFill>
              <a:latin typeface="ITC Franklin Gothic Std Bk Cp"/>
            </a:endParaRPr>
          </a:p>
          <a:p>
            <a:endParaRPr lang="en-US"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$150,000   =          equipment      +       0</a:t>
            </a:r>
          </a:p>
          <a:p>
            <a:endParaRPr lang="en-US"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Equipment  =          $150,000</a:t>
            </a:r>
          </a:p>
        </p:txBody>
      </p:sp>
      <p:pic>
        <p:nvPicPr>
          <p:cNvPr id="7" name="Picture 6"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8" name="Picture 7"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custDataLst>
      <p:tags r:id="rId1"/>
    </p:custDataLst>
    <p:extLst>
      <p:ext uri="{BB962C8B-B14F-4D97-AF65-F5344CB8AC3E}">
        <p14:creationId xmlns:p14="http://schemas.microsoft.com/office/powerpoint/2010/main" val="3664950902"/>
      </p:ext>
    </p:extLst>
  </p:cSld>
  <p:clrMapOvr>
    <a:masterClrMapping/>
  </p:clrMapOvr>
  <mc:AlternateContent xmlns:mc="http://schemas.openxmlformats.org/markup-compatibility/2006" xmlns:p14="http://schemas.microsoft.com/office/powerpoint/2010/main">
    <mc:Choice Requires="p14">
      <p:transition spd="slow" p14:dur="2000" advTm="1048"/>
    </mc:Choice>
    <mc:Fallback xmlns="">
      <p:transition spd="slow" advTm="1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normAutofit/>
          </a:bodyPr>
          <a:lstStyle/>
          <a:p>
            <a:pPr eaLnBrk="1" hangingPunct="1">
              <a:defRPr/>
            </a:pPr>
            <a:r>
              <a:rPr lang="en-US" sz="3200" dirty="0" smtClean="0">
                <a:solidFill>
                  <a:schemeClr val="tx2">
                    <a:lumMod val="75000"/>
                  </a:schemeClr>
                </a:solidFill>
                <a:latin typeface="ITC Franklin Gothic Std Bk Cp"/>
              </a:rPr>
              <a:t>Applying the F&amp;A Rate – Problem </a:t>
            </a:r>
            <a:r>
              <a:rPr lang="en-US" sz="3200" dirty="0" smtClean="0">
                <a:solidFill>
                  <a:schemeClr val="tx2">
                    <a:lumMod val="75000"/>
                  </a:schemeClr>
                </a:solidFill>
                <a:latin typeface="ITC Franklin Gothic Std Bk Cp"/>
              </a:rPr>
              <a:t>4</a:t>
            </a:r>
            <a:endParaRPr lang="en-US" sz="3200" dirty="0" smtClean="0">
              <a:solidFill>
                <a:schemeClr val="tx2">
                  <a:lumMod val="75000"/>
                </a:schemeClr>
              </a:solidFill>
              <a:latin typeface="ITC Franklin Gothic Std Bk Cp"/>
            </a:endParaRPr>
          </a:p>
        </p:txBody>
      </p:sp>
      <p:sp>
        <p:nvSpPr>
          <p:cNvPr id="709635" name="Rectangle 3"/>
          <p:cNvSpPr>
            <a:spLocks noGrp="1" noChangeArrowheads="1"/>
          </p:cNvSpPr>
          <p:nvPr>
            <p:ph idx="1"/>
          </p:nvPr>
        </p:nvSpPr>
        <p:spPr>
          <a:xfrm>
            <a:off x="457200" y="1295400"/>
            <a:ext cx="8229600" cy="4525963"/>
          </a:xfrm>
        </p:spPr>
        <p:txBody>
          <a:bodyPr/>
          <a:lstStyle/>
          <a:p>
            <a:pPr eaLnBrk="1" hangingPunct="1">
              <a:lnSpc>
                <a:spcPct val="90000"/>
              </a:lnSpc>
              <a:defRPr/>
            </a:pPr>
            <a:r>
              <a:rPr lang="en-US" sz="2400" dirty="0" smtClean="0">
                <a:solidFill>
                  <a:schemeClr val="tx2">
                    <a:lumMod val="75000"/>
                  </a:schemeClr>
                </a:solidFill>
                <a:latin typeface="ITC Franklin Gothic Std Bk Cp"/>
              </a:rPr>
              <a:t>PI on NSF grant to re-budget $150,000 in renovation monies into personnel costs</a:t>
            </a:r>
          </a:p>
          <a:p>
            <a:pPr eaLnBrk="1" hangingPunct="1">
              <a:lnSpc>
                <a:spcPct val="90000"/>
              </a:lnSpc>
              <a:defRPr/>
            </a:pPr>
            <a:r>
              <a:rPr lang="en-US" sz="2400" dirty="0" smtClean="0">
                <a:solidFill>
                  <a:schemeClr val="tx2">
                    <a:lumMod val="75000"/>
                  </a:schemeClr>
                </a:solidFill>
                <a:latin typeface="ITC Franklin Gothic Std Bk Cp"/>
              </a:rPr>
              <a:t>F&amp;A rate = 50%</a:t>
            </a:r>
          </a:p>
          <a:p>
            <a:pPr eaLnBrk="1" hangingPunct="1">
              <a:lnSpc>
                <a:spcPct val="90000"/>
              </a:lnSpc>
              <a:defRPr/>
            </a:pPr>
            <a:r>
              <a:rPr lang="en-US" sz="2400" dirty="0" smtClean="0">
                <a:solidFill>
                  <a:schemeClr val="tx2">
                    <a:lumMod val="75000"/>
                  </a:schemeClr>
                </a:solidFill>
                <a:latin typeface="ITC Franklin Gothic Std Bk Cp"/>
              </a:rPr>
              <a:t>How much is available for personnel costs?</a:t>
            </a:r>
          </a:p>
          <a:p>
            <a:pPr eaLnBrk="1" hangingPunct="1">
              <a:lnSpc>
                <a:spcPct val="90000"/>
              </a:lnSpc>
              <a:defRPr/>
            </a:pPr>
            <a:endParaRPr lang="en-US" dirty="0" smtClean="0"/>
          </a:p>
        </p:txBody>
      </p:sp>
      <p:sp>
        <p:nvSpPr>
          <p:cNvPr id="709636" name="Rectangle 4"/>
          <p:cNvSpPr>
            <a:spLocks noChangeArrowheads="1"/>
          </p:cNvSpPr>
          <p:nvPr/>
        </p:nvSpPr>
        <p:spPr bwMode="auto">
          <a:xfrm>
            <a:off x="1143000" y="2819400"/>
            <a:ext cx="7239000" cy="3154363"/>
          </a:xfrm>
          <a:prstGeom prst="rect">
            <a:avLst/>
          </a:prstGeom>
          <a:noFill/>
          <a:ln w="9525">
            <a:solidFill>
              <a:schemeClr val="tx1"/>
            </a:solidFill>
            <a:miter lim="800000"/>
            <a:headEnd/>
            <a:tailEnd/>
          </a:ln>
        </p:spPr>
        <p:txBody>
          <a:bodyPr>
            <a:spAutoFit/>
          </a:bodyPr>
          <a:lstStyle/>
          <a:p>
            <a:r>
              <a:rPr lang="en-US" dirty="0">
                <a:solidFill>
                  <a:schemeClr val="tx2">
                    <a:lumMod val="75000"/>
                  </a:schemeClr>
                </a:solidFill>
                <a:latin typeface="ITC Franklin Gothic Std Bk Cp"/>
              </a:rPr>
              <a:t>Total available =          total direct      +  total F&amp;A</a:t>
            </a: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Total available = (MTDC + exclusions) + total F&amp;A</a:t>
            </a: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Total available = (MTDC + exclusions) + (MTDC x F&amp;A rate)</a:t>
            </a: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$150,000   =  (personnel + 0 )   +  (personnel x </a:t>
            </a:r>
            <a:r>
              <a:rPr lang="en-US" dirty="0" smtClean="0">
                <a:solidFill>
                  <a:schemeClr val="tx2">
                    <a:lumMod val="75000"/>
                  </a:schemeClr>
                </a:solidFill>
                <a:latin typeface="ITC Franklin Gothic Std Bk Cp"/>
              </a:rPr>
              <a:t>50%)</a:t>
            </a:r>
            <a:endParaRPr lang="en-US" dirty="0">
              <a:solidFill>
                <a:schemeClr val="tx2">
                  <a:lumMod val="75000"/>
                </a:schemeClr>
              </a:solidFill>
              <a:latin typeface="ITC Franklin Gothic Std Bk Cp"/>
            </a:endParaRP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$150,000   =  (personnel x 1)   +  (personnel x </a:t>
            </a:r>
            <a:r>
              <a:rPr lang="en-US" dirty="0" smtClean="0">
                <a:solidFill>
                  <a:schemeClr val="tx2">
                    <a:lumMod val="75000"/>
                  </a:schemeClr>
                </a:solidFill>
                <a:latin typeface="ITC Franklin Gothic Std Bk Cp"/>
              </a:rPr>
              <a:t>0.50)</a:t>
            </a:r>
            <a:endParaRPr lang="en-US" dirty="0">
              <a:solidFill>
                <a:schemeClr val="tx2">
                  <a:lumMod val="75000"/>
                </a:schemeClr>
              </a:solidFill>
              <a:latin typeface="ITC Franklin Gothic Std Bk Cp"/>
            </a:endParaRP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$150,000   =    personnel x (1 + </a:t>
            </a:r>
            <a:r>
              <a:rPr lang="en-US" dirty="0" smtClean="0">
                <a:solidFill>
                  <a:schemeClr val="tx2">
                    <a:lumMod val="75000"/>
                  </a:schemeClr>
                </a:solidFill>
                <a:latin typeface="ITC Franklin Gothic Std Bk Cp"/>
              </a:rPr>
              <a:t>0.50)</a:t>
            </a:r>
            <a:endParaRPr lang="en-US" dirty="0">
              <a:solidFill>
                <a:schemeClr val="tx2">
                  <a:lumMod val="75000"/>
                </a:schemeClr>
              </a:solidFill>
              <a:latin typeface="ITC Franklin Gothic Std Bk Cp"/>
            </a:endParaRP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Personnel   =    $150,000 / </a:t>
            </a:r>
            <a:r>
              <a:rPr lang="en-US" dirty="0" smtClean="0">
                <a:solidFill>
                  <a:schemeClr val="tx2">
                    <a:lumMod val="75000"/>
                  </a:schemeClr>
                </a:solidFill>
                <a:latin typeface="ITC Franklin Gothic Std Bk Cp"/>
              </a:rPr>
              <a:t>1.50</a:t>
            </a:r>
            <a:endParaRPr lang="en-US" dirty="0">
              <a:solidFill>
                <a:schemeClr val="tx2">
                  <a:lumMod val="75000"/>
                </a:schemeClr>
              </a:solidFill>
              <a:latin typeface="ITC Franklin Gothic Std Bk Cp"/>
            </a:endParaRPr>
          </a:p>
          <a:p>
            <a:endParaRPr lang="en-US" sz="800" dirty="0">
              <a:solidFill>
                <a:schemeClr val="tx2">
                  <a:lumMod val="75000"/>
                </a:schemeClr>
              </a:solidFill>
              <a:latin typeface="ITC Franklin Gothic Std Bk Cp"/>
            </a:endParaRPr>
          </a:p>
          <a:p>
            <a:r>
              <a:rPr lang="en-US" dirty="0">
                <a:solidFill>
                  <a:schemeClr val="tx2">
                    <a:lumMod val="75000"/>
                  </a:schemeClr>
                </a:solidFill>
                <a:latin typeface="ITC Franklin Gothic Std Bk Cp"/>
              </a:rPr>
              <a:t>    Personnel   =    </a:t>
            </a:r>
            <a:r>
              <a:rPr lang="en-US" dirty="0" smtClean="0">
                <a:solidFill>
                  <a:schemeClr val="tx2">
                    <a:lumMod val="75000"/>
                  </a:schemeClr>
                </a:solidFill>
                <a:latin typeface="ITC Franklin Gothic Std Bk Cp"/>
              </a:rPr>
              <a:t>$100,000</a:t>
            </a:r>
            <a:endParaRPr lang="en-US" dirty="0">
              <a:solidFill>
                <a:schemeClr val="tx2">
                  <a:lumMod val="75000"/>
                </a:schemeClr>
              </a:solidFill>
              <a:latin typeface="ITC Franklin Gothic Std Bk Cp"/>
            </a:endParaRPr>
          </a:p>
        </p:txBody>
      </p:sp>
      <p:pic>
        <p:nvPicPr>
          <p:cNvPr id="7" name="Picture 6"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3" y="5173226"/>
            <a:ext cx="9144000" cy="1676400"/>
          </a:xfrm>
          <a:prstGeom prst="rect">
            <a:avLst/>
          </a:prstGeom>
        </p:spPr>
      </p:pic>
      <p:sp>
        <p:nvSpPr>
          <p:cNvPr id="9"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10" name="Picture 9"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Tree>
    <p:custDataLst>
      <p:tags r:id="rId1"/>
    </p:custDataLst>
    <p:extLst>
      <p:ext uri="{BB962C8B-B14F-4D97-AF65-F5344CB8AC3E}">
        <p14:creationId xmlns:p14="http://schemas.microsoft.com/office/powerpoint/2010/main" val="3501360949"/>
      </p:ext>
    </p:extLst>
  </p:cSld>
  <p:clrMapOvr>
    <a:masterClrMapping/>
  </p:clrMapOvr>
  <mc:AlternateContent xmlns:mc="http://schemas.openxmlformats.org/markup-compatibility/2006" xmlns:p14="http://schemas.microsoft.com/office/powerpoint/2010/main">
    <mc:Choice Requires="p14">
      <p:transition spd="slow" p14:dur="2000" advTm="1529"/>
    </mc:Choice>
    <mc:Fallback xmlns="">
      <p:transition spd="slow" advTm="1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6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96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96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963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963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963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963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963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a:bodyPr>
          <a:lstStyle/>
          <a:p>
            <a:pPr eaLnBrk="1" hangingPunct="1">
              <a:defRPr/>
            </a:pPr>
            <a:r>
              <a:rPr lang="en-US" sz="3200" dirty="0" smtClean="0">
                <a:solidFill>
                  <a:schemeClr val="tx2">
                    <a:lumMod val="75000"/>
                  </a:schemeClr>
                </a:solidFill>
                <a:latin typeface="ITC Franklin Gothic Std Bk Cp"/>
              </a:rPr>
              <a:t>Applying the F&amp;A Rate – Problem </a:t>
            </a:r>
            <a:r>
              <a:rPr lang="en-US" sz="3200" dirty="0" smtClean="0">
                <a:solidFill>
                  <a:schemeClr val="tx2">
                    <a:lumMod val="75000"/>
                  </a:schemeClr>
                </a:solidFill>
                <a:latin typeface="ITC Franklin Gothic Std Bk Cp"/>
              </a:rPr>
              <a:t>5</a:t>
            </a:r>
            <a:endParaRPr lang="en-US" sz="3200" dirty="0" smtClean="0">
              <a:solidFill>
                <a:schemeClr val="tx2">
                  <a:lumMod val="75000"/>
                </a:schemeClr>
              </a:solidFill>
              <a:latin typeface="ITC Franklin Gothic Std Bk Cp"/>
            </a:endParaRPr>
          </a:p>
        </p:txBody>
      </p:sp>
      <p:sp>
        <p:nvSpPr>
          <p:cNvPr id="662531" name="Rectangle 3"/>
          <p:cNvSpPr>
            <a:spLocks noGrp="1" noChangeArrowheads="1"/>
          </p:cNvSpPr>
          <p:nvPr>
            <p:ph idx="1"/>
          </p:nvPr>
        </p:nvSpPr>
        <p:spPr>
          <a:xfrm>
            <a:off x="457200" y="1219200"/>
            <a:ext cx="8229600" cy="4525963"/>
          </a:xfrm>
        </p:spPr>
        <p:txBody>
          <a:bodyPr>
            <a:normAutofit/>
          </a:bodyPr>
          <a:lstStyle/>
          <a:p>
            <a:pPr eaLnBrk="1" hangingPunct="1">
              <a:defRPr/>
            </a:pPr>
            <a:r>
              <a:rPr lang="en-US" sz="1800" dirty="0" smtClean="0">
                <a:solidFill>
                  <a:schemeClr val="tx2">
                    <a:lumMod val="75000"/>
                  </a:schemeClr>
                </a:solidFill>
                <a:latin typeface="ITC Franklin Gothic Std Bk Cp"/>
              </a:rPr>
              <a:t>Total grant available = $800,000</a:t>
            </a:r>
          </a:p>
          <a:p>
            <a:pPr eaLnBrk="1" hangingPunct="1">
              <a:defRPr/>
            </a:pPr>
            <a:r>
              <a:rPr lang="en-US" sz="1800" dirty="0" smtClean="0">
                <a:solidFill>
                  <a:schemeClr val="tx2">
                    <a:lumMod val="75000"/>
                  </a:schemeClr>
                </a:solidFill>
                <a:latin typeface="ITC Franklin Gothic Std Bk Cp"/>
              </a:rPr>
              <a:t>F&amp;A rate = 54%</a:t>
            </a:r>
          </a:p>
          <a:p>
            <a:pPr eaLnBrk="1" hangingPunct="1">
              <a:defRPr/>
            </a:pPr>
            <a:r>
              <a:rPr lang="en-US" sz="1800" dirty="0" smtClean="0">
                <a:solidFill>
                  <a:schemeClr val="tx2">
                    <a:lumMod val="75000"/>
                  </a:schemeClr>
                </a:solidFill>
                <a:latin typeface="ITC Franklin Gothic Std Bk Cp"/>
              </a:rPr>
              <a:t>Tuition remission = $5,000; Subcontracts = $29,000; one piece of equipment = $21,000</a:t>
            </a:r>
          </a:p>
          <a:p>
            <a:pPr eaLnBrk="1" hangingPunct="1">
              <a:defRPr/>
            </a:pPr>
            <a:r>
              <a:rPr lang="en-US" sz="1800" dirty="0" smtClean="0">
                <a:solidFill>
                  <a:schemeClr val="tx2">
                    <a:lumMod val="75000"/>
                  </a:schemeClr>
                </a:solidFill>
                <a:latin typeface="ITC Franklin Gothic Std Bk Cp"/>
              </a:rPr>
              <a:t>How much is available for direct costs?</a:t>
            </a:r>
          </a:p>
        </p:txBody>
      </p:sp>
      <p:sp>
        <p:nvSpPr>
          <p:cNvPr id="662532" name="Text Box 4"/>
          <p:cNvSpPr txBox="1">
            <a:spLocks noChangeArrowheads="1"/>
          </p:cNvSpPr>
          <p:nvPr/>
        </p:nvSpPr>
        <p:spPr bwMode="auto">
          <a:xfrm>
            <a:off x="1143000" y="2819400"/>
            <a:ext cx="7162800" cy="3277820"/>
          </a:xfrm>
          <a:prstGeom prst="rect">
            <a:avLst/>
          </a:prstGeom>
          <a:noFill/>
          <a:ln w="9525">
            <a:solidFill>
              <a:schemeClr val="tx1"/>
            </a:solidFill>
            <a:miter lim="800000"/>
            <a:headEnd/>
            <a:tailEnd/>
          </a:ln>
        </p:spPr>
        <p:txBody>
          <a:bodyPr wrap="square">
            <a:spAutoFit/>
          </a:bodyPr>
          <a:lstStyle/>
          <a:p>
            <a:pPr>
              <a:spcBef>
                <a:spcPct val="50000"/>
              </a:spcBef>
            </a:pPr>
            <a:r>
              <a:rPr lang="en-US" dirty="0" smtClean="0">
                <a:solidFill>
                  <a:schemeClr val="tx2">
                    <a:lumMod val="75000"/>
                  </a:schemeClr>
                </a:solidFill>
                <a:latin typeface="ITC Franklin Gothic Std Bk Cp"/>
              </a:rPr>
              <a:t>   Total </a:t>
            </a:r>
            <a:r>
              <a:rPr lang="en-US" dirty="0">
                <a:solidFill>
                  <a:schemeClr val="tx2">
                    <a:lumMod val="75000"/>
                  </a:schemeClr>
                </a:solidFill>
                <a:latin typeface="ITC Franklin Gothic Std Bk Cp"/>
              </a:rPr>
              <a:t>available = total direct + total F&amp;A</a:t>
            </a:r>
          </a:p>
          <a:p>
            <a:pPr>
              <a:spcBef>
                <a:spcPct val="50000"/>
              </a:spcBef>
            </a:pPr>
            <a:r>
              <a:rPr lang="en-US" dirty="0" smtClean="0">
                <a:solidFill>
                  <a:schemeClr val="tx2">
                    <a:lumMod val="75000"/>
                  </a:schemeClr>
                </a:solidFill>
                <a:latin typeface="ITC Franklin Gothic Std Bk Cp"/>
              </a:rPr>
              <a:t>   Total </a:t>
            </a:r>
            <a:r>
              <a:rPr lang="en-US" dirty="0">
                <a:solidFill>
                  <a:schemeClr val="tx2">
                    <a:lumMod val="75000"/>
                  </a:schemeClr>
                </a:solidFill>
                <a:latin typeface="ITC Franklin Gothic Std Bk Cp"/>
              </a:rPr>
              <a:t>available = (MTDC + exclusions) + (MTDC x F&amp;A rate)</a:t>
            </a:r>
          </a:p>
          <a:p>
            <a:pPr>
              <a:spcBef>
                <a:spcPct val="50000"/>
              </a:spcBef>
            </a:pP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      </a:t>
            </a:r>
            <a:r>
              <a:rPr lang="en-US" dirty="0">
                <a:solidFill>
                  <a:schemeClr val="tx2">
                    <a:lumMod val="75000"/>
                  </a:schemeClr>
                </a:solidFill>
                <a:latin typeface="ITC Franklin Gothic Std Bk Cp"/>
              </a:rPr>
              <a:t>$800,000   = </a:t>
            </a:r>
            <a:r>
              <a:rPr lang="en-US" dirty="0" smtClean="0">
                <a:solidFill>
                  <a:schemeClr val="tx2">
                    <a:lumMod val="75000"/>
                  </a:schemeClr>
                </a:solidFill>
                <a:latin typeface="ITC Franklin Gothic Std Bk Cp"/>
              </a:rPr>
              <a:t>(</a:t>
            </a:r>
            <a:r>
              <a:rPr lang="en-US" dirty="0">
                <a:solidFill>
                  <a:schemeClr val="tx2">
                    <a:lumMod val="75000"/>
                  </a:schemeClr>
                </a:solidFill>
                <a:latin typeface="ITC Franklin Gothic Std Bk Cp"/>
              </a:rPr>
              <a:t>MTDC </a:t>
            </a:r>
            <a:r>
              <a:rPr lang="en-US" dirty="0" smtClean="0">
                <a:solidFill>
                  <a:schemeClr val="tx2">
                    <a:lumMod val="75000"/>
                  </a:schemeClr>
                </a:solidFill>
                <a:latin typeface="ITC Franklin Gothic Std Bk Cp"/>
              </a:rPr>
              <a:t>+$5000+$4000+$21,000)+(MTDC x 54</a:t>
            </a:r>
            <a:r>
              <a:rPr lang="en-US" dirty="0">
                <a:solidFill>
                  <a:schemeClr val="tx2">
                    <a:lumMod val="75000"/>
                  </a:schemeClr>
                </a:solidFill>
                <a:latin typeface="ITC Franklin Gothic Std Bk Cp"/>
              </a:rPr>
              <a:t>%)</a:t>
            </a:r>
          </a:p>
          <a:p>
            <a:pPr>
              <a:spcBef>
                <a:spcPct val="50000"/>
              </a:spcBef>
            </a:pPr>
            <a:r>
              <a:rPr lang="en-US" dirty="0">
                <a:solidFill>
                  <a:schemeClr val="tx2">
                    <a:lumMod val="75000"/>
                  </a:schemeClr>
                </a:solidFill>
                <a:latin typeface="ITC Franklin Gothic Std Bk Cp"/>
              </a:rPr>
              <a:t>$</a:t>
            </a:r>
            <a:r>
              <a:rPr lang="en-US" dirty="0" smtClean="0">
                <a:solidFill>
                  <a:schemeClr val="tx2">
                    <a:lumMod val="75000"/>
                  </a:schemeClr>
                </a:solidFill>
                <a:latin typeface="ITC Franklin Gothic Std Bk Cp"/>
              </a:rPr>
              <a:t>800,000-$</a:t>
            </a:r>
            <a:r>
              <a:rPr lang="en-US" dirty="0">
                <a:solidFill>
                  <a:schemeClr val="tx2">
                    <a:lumMod val="75000"/>
                  </a:schemeClr>
                </a:solidFill>
                <a:latin typeface="ITC Franklin Gothic Std Bk Cp"/>
              </a:rPr>
              <a:t>30,000 = (MTDC x 1)   +  (MTDC x 0.54)</a:t>
            </a:r>
          </a:p>
          <a:p>
            <a:pPr>
              <a:spcBef>
                <a:spcPct val="50000"/>
              </a:spcBef>
            </a:pP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      </a:t>
            </a:r>
            <a:r>
              <a:rPr lang="en-US" dirty="0">
                <a:solidFill>
                  <a:schemeClr val="tx2">
                    <a:lumMod val="75000"/>
                  </a:schemeClr>
                </a:solidFill>
                <a:latin typeface="ITC Franklin Gothic Std Bk Cp"/>
              </a:rPr>
              <a:t>$770,000   =  MTDC x (1 + 0.54)</a:t>
            </a:r>
          </a:p>
          <a:p>
            <a:pPr>
              <a:spcBef>
                <a:spcPct val="50000"/>
              </a:spcBef>
            </a:pP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         </a:t>
            </a:r>
            <a:r>
              <a:rPr lang="en-US" dirty="0">
                <a:solidFill>
                  <a:schemeClr val="tx2">
                    <a:lumMod val="75000"/>
                  </a:schemeClr>
                </a:solidFill>
                <a:latin typeface="ITC Franklin Gothic Std Bk Cp"/>
              </a:rPr>
              <a:t>MTDC   =  $770,000 / 1.54   =   $500,000</a:t>
            </a:r>
          </a:p>
          <a:p>
            <a:pPr>
              <a:spcBef>
                <a:spcPct val="50000"/>
              </a:spcBef>
            </a:pP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    Total </a:t>
            </a:r>
            <a:r>
              <a:rPr lang="en-US" dirty="0">
                <a:solidFill>
                  <a:schemeClr val="tx2">
                    <a:lumMod val="75000"/>
                  </a:schemeClr>
                </a:solidFill>
                <a:latin typeface="ITC Franklin Gothic Std Bk Cp"/>
              </a:rPr>
              <a:t>directs   =  MTDC + exclusions</a:t>
            </a:r>
          </a:p>
          <a:p>
            <a:pPr>
              <a:spcBef>
                <a:spcPct val="50000"/>
              </a:spcBef>
            </a:pPr>
            <a:r>
              <a:rPr lang="en-US" dirty="0">
                <a:solidFill>
                  <a:schemeClr val="tx2">
                    <a:lumMod val="75000"/>
                  </a:schemeClr>
                </a:solidFill>
                <a:latin typeface="ITC Franklin Gothic Std Bk Cp"/>
              </a:rPr>
              <a:t> </a:t>
            </a:r>
            <a:r>
              <a:rPr lang="en-US" dirty="0" smtClean="0">
                <a:solidFill>
                  <a:schemeClr val="tx2">
                    <a:lumMod val="75000"/>
                  </a:schemeClr>
                </a:solidFill>
                <a:latin typeface="ITC Franklin Gothic Std Bk Cp"/>
              </a:rPr>
              <a:t>    Total </a:t>
            </a:r>
            <a:r>
              <a:rPr lang="en-US" dirty="0">
                <a:solidFill>
                  <a:schemeClr val="tx2">
                    <a:lumMod val="75000"/>
                  </a:schemeClr>
                </a:solidFill>
                <a:latin typeface="ITC Franklin Gothic Std Bk Cp"/>
              </a:rPr>
              <a:t>directs   =  $500,000 + 30,000  =  $530,000</a:t>
            </a:r>
          </a:p>
        </p:txBody>
      </p:sp>
      <p:pic>
        <p:nvPicPr>
          <p:cNvPr id="7" name="Picture 6"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3" y="5173226"/>
            <a:ext cx="9144000" cy="1676400"/>
          </a:xfrm>
          <a:prstGeom prst="rect">
            <a:avLst/>
          </a:prstGeom>
        </p:spPr>
      </p:pic>
      <p:pic>
        <p:nvPicPr>
          <p:cNvPr id="8" name="Picture 7"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custDataLst>
      <p:tags r:id="rId1"/>
    </p:custDataLst>
    <p:extLst>
      <p:ext uri="{BB962C8B-B14F-4D97-AF65-F5344CB8AC3E}">
        <p14:creationId xmlns:p14="http://schemas.microsoft.com/office/powerpoint/2010/main" val="2987630084"/>
      </p:ext>
    </p:extLst>
  </p:cSld>
  <p:clrMapOvr>
    <a:masterClrMapping/>
  </p:clrMapOvr>
  <mc:AlternateContent xmlns:mc="http://schemas.openxmlformats.org/markup-compatibility/2006" xmlns:p14="http://schemas.microsoft.com/office/powerpoint/2010/main">
    <mc:Choice Requires="p14">
      <p:transition spd="slow" p14:dur="2000" advTm="1520"/>
    </mc:Choice>
    <mc:Fallback xmlns="">
      <p:transition spd="slow" advTm="1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2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25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25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25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25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25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1257300" y="2857500"/>
            <a:ext cx="6629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dirty="0" smtClean="0">
                <a:solidFill>
                  <a:srgbClr val="1F497D">
                    <a:lumMod val="75000"/>
                  </a:srgbClr>
                </a:solidFill>
                <a:latin typeface="ITC Franklin Gothic Std Bk Cp"/>
              </a:rPr>
              <a:t>Significant Issues Regarding Recharge Operations</a:t>
            </a:r>
            <a:endParaRPr lang="en-US"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703628940"/>
      </p:ext>
    </p:extLst>
  </p:cSld>
  <p:clrMapOvr>
    <a:masterClrMapping/>
  </p:clrMapOvr>
  <mc:AlternateContent xmlns:mc="http://schemas.openxmlformats.org/markup-compatibility/2006" xmlns:p14="http://schemas.microsoft.com/office/powerpoint/2010/main">
    <mc:Choice Requires="p14">
      <p:transition spd="slow" p14:dur="2000" advTm="203"/>
    </mc:Choice>
    <mc:Fallback xmlns="">
      <p:transition spd="slow" advTm="20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 . . or stated another way . . .</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600200"/>
            <a:ext cx="8229600" cy="4267199"/>
          </a:xfrm>
        </p:spPr>
        <p:txBody>
          <a:bodyPr>
            <a:normAutofit/>
          </a:bodyPr>
          <a:lstStyle/>
          <a:p>
            <a:r>
              <a:rPr lang="en-US" sz="2400" dirty="0" smtClean="0">
                <a:solidFill>
                  <a:schemeClr val="tx2">
                    <a:lumMod val="75000"/>
                  </a:schemeClr>
                </a:solidFill>
                <a:latin typeface="ITC Franklin Gothic Std Bk Cp"/>
              </a:rPr>
              <a:t>The ratio, expressed as a percentage, of an OR facilities and administrative cost pool and an OR direct cost base.</a:t>
            </a:r>
          </a:p>
          <a:p>
            <a:endParaRPr lang="en-US" sz="2400" dirty="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The OR cost pool is made up of allocations from the administrative and facilities cost pools</a:t>
            </a:r>
          </a:p>
          <a:p>
            <a:endParaRPr lang="en-US" sz="2400" dirty="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OR allocated pool costs/OR base direct costs = OR F&amp;A rate.</a:t>
            </a: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896977164"/>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rPr>
              <a:t>Recharge Operations</a:t>
            </a:r>
            <a:endParaRPr lang="en-US" sz="3200" dirty="0">
              <a:solidFill>
                <a:srgbClr val="1F497D">
                  <a:lumMod val="75000"/>
                </a:srgbClr>
              </a:solidFill>
              <a:latin typeface="ITC Franklin Gothic Std Dm Cp"/>
              <a:cs typeface="ITC Franklin Gothic Std Dm Cp"/>
            </a:endParaRPr>
          </a:p>
        </p:txBody>
      </p:sp>
      <p:sp>
        <p:nvSpPr>
          <p:cNvPr id="3" name="Content Placeholder 2"/>
          <p:cNvSpPr>
            <a:spLocks noGrp="1"/>
          </p:cNvSpPr>
          <p:nvPr>
            <p:ph idx="1"/>
          </p:nvPr>
        </p:nvSpPr>
        <p:spPr>
          <a:xfrm>
            <a:off x="457200" y="1204446"/>
            <a:ext cx="8458200" cy="4739154"/>
          </a:xfrm>
        </p:spPr>
        <p:txBody>
          <a:bodyPr>
            <a:normAutofit/>
          </a:bodyPr>
          <a:lstStyle/>
          <a:p>
            <a:r>
              <a:rPr lang="en-US" sz="2400" dirty="0" smtClean="0">
                <a:solidFill>
                  <a:schemeClr val="tx2">
                    <a:lumMod val="75000"/>
                  </a:schemeClr>
                </a:solidFill>
                <a:latin typeface="ITC Franklin Gothic Std Bk Cp"/>
              </a:rPr>
              <a:t>“Where it is determined that certain expenses are for the support of a service unit or facility whose output is susceptible of measurement on a workload or other quantitative basis, such expenses should be set aside as a separate cost grouping for distribution on such basis to organized research, instructional and other activities at the institution or within the department.” </a:t>
            </a:r>
            <a:r>
              <a:rPr lang="en-US" sz="2400" i="1" dirty="0" smtClean="0">
                <a:solidFill>
                  <a:schemeClr val="tx2">
                    <a:lumMod val="75000"/>
                  </a:schemeClr>
                </a:solidFill>
                <a:latin typeface="ITC Franklin Gothic Std Bk Cp"/>
              </a:rPr>
              <a:t>App III A.2.c(3)</a:t>
            </a:r>
          </a:p>
          <a:p>
            <a:endParaRPr lang="en-US" sz="1000" dirty="0" smtClean="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“If directly related to a specific award . . . The cost of materials supplied from stock or services rendered by </a:t>
            </a:r>
            <a:r>
              <a:rPr lang="en-US" sz="2400" dirty="0" smtClean="0">
                <a:solidFill>
                  <a:srgbClr val="FF0000"/>
                </a:solidFill>
                <a:latin typeface="ITC Franklin Gothic Std Bk Cp"/>
              </a:rPr>
              <a:t>specialized facilities </a:t>
            </a:r>
            <a:r>
              <a:rPr lang="en-US" sz="2400" dirty="0" smtClean="0">
                <a:solidFill>
                  <a:schemeClr val="tx2">
                    <a:lumMod val="75000"/>
                  </a:schemeClr>
                </a:solidFill>
                <a:latin typeface="ITC Franklin Gothic Std Bk Cp"/>
              </a:rPr>
              <a:t>or other institutional </a:t>
            </a:r>
            <a:r>
              <a:rPr lang="en-US" sz="2400" dirty="0" smtClean="0">
                <a:solidFill>
                  <a:srgbClr val="FF0000"/>
                </a:solidFill>
                <a:latin typeface="ITC Franklin Gothic Std Bk Cp"/>
              </a:rPr>
              <a:t>service operations</a:t>
            </a:r>
            <a:r>
              <a:rPr lang="en-US" sz="2400" dirty="0" smtClean="0">
                <a:solidFill>
                  <a:schemeClr val="tx2">
                    <a:lumMod val="75000"/>
                  </a:schemeClr>
                </a:solidFill>
                <a:latin typeface="ITC Franklin Gothic Std Bk Cp"/>
              </a:rPr>
              <a:t>” . [may be included as direct costs to sponsored agreements] </a:t>
            </a:r>
            <a:r>
              <a:rPr lang="en-US" sz="2400" i="1" dirty="0" smtClean="0">
                <a:solidFill>
                  <a:schemeClr val="tx2">
                    <a:lumMod val="75000"/>
                  </a:schemeClr>
                </a:solidFill>
                <a:latin typeface="ITC Franklin Gothic Std Bk Cp"/>
              </a:rPr>
              <a:t>200.413(b)</a:t>
            </a:r>
            <a:r>
              <a:rPr lang="en-US" sz="2400" dirty="0" smtClean="0">
                <a:solidFill>
                  <a:schemeClr val="tx2">
                    <a:lumMod val="75000"/>
                  </a:schemeClr>
                </a:solidFill>
                <a:latin typeface="ITC Franklin Gothic Std Bk Cp"/>
              </a:rPr>
              <a:t> </a:t>
            </a:r>
            <a:endParaRPr lang="en-US" sz="2000" dirty="0" smtClean="0">
              <a:solidFill>
                <a:schemeClr val="tx2">
                  <a:lumMod val="75000"/>
                </a:schemeClr>
              </a:solidFill>
              <a:latin typeface="ITC Franklin Gothic Std Bk Cp"/>
            </a:endParaRP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3269878763"/>
      </p:ext>
    </p:extLst>
  </p:cSld>
  <p:clrMapOvr>
    <a:masterClrMapping/>
  </p:clrMapOvr>
  <mc:AlternateContent xmlns:mc="http://schemas.openxmlformats.org/markup-compatibility/2006" xmlns:p14="http://schemas.microsoft.com/office/powerpoint/2010/main">
    <mc:Choice Requires="p14">
      <p:transition spd="slow" p14:dur="2000" advTm="276"/>
    </mc:Choice>
    <mc:Fallback xmlns="">
      <p:transition spd="slow" advTm="27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rPr>
              <a:t>2 CFR 200 App III B.6.b(1)</a:t>
            </a:r>
            <a:endParaRPr lang="en-US" sz="3200" dirty="0">
              <a:solidFill>
                <a:srgbClr val="1F497D">
                  <a:lumMod val="75000"/>
                </a:srgbClr>
              </a:solidFill>
              <a:latin typeface="ITC Franklin Gothic Std Dm Cp"/>
              <a:cs typeface="ITC Franklin Gothic Std Dm Cp"/>
            </a:endParaRPr>
          </a:p>
        </p:txBody>
      </p:sp>
      <p:sp>
        <p:nvSpPr>
          <p:cNvPr id="3" name="Content Placeholder 2"/>
          <p:cNvSpPr>
            <a:spLocks noGrp="1"/>
          </p:cNvSpPr>
          <p:nvPr>
            <p:ph idx="1"/>
          </p:nvPr>
        </p:nvSpPr>
        <p:spPr>
          <a:xfrm>
            <a:off x="457200" y="1261357"/>
            <a:ext cx="8458200" cy="4739154"/>
          </a:xfrm>
        </p:spPr>
        <p:txBody>
          <a:bodyPr>
            <a:normAutofit/>
          </a:bodyPr>
          <a:lstStyle/>
          <a:p>
            <a:r>
              <a:rPr lang="en-US" sz="2400" dirty="0" smtClean="0">
                <a:solidFill>
                  <a:schemeClr val="tx2">
                    <a:lumMod val="75000"/>
                  </a:schemeClr>
                </a:solidFill>
                <a:latin typeface="ITC Franklin Gothic Std Bk Cp"/>
              </a:rPr>
              <a:t>“costs incurred for the same purpose in like circumstances are treated consistently as either direct or F&amp;A costs.  For example, salaries of technical staff, laboratory supplies . . . shall be treated as direct costs whenever identifiable to a particular cost objective.   Direct charging of these costs may be accomplished through specific identification of individual costs to benefiting cost objectives, or through </a:t>
            </a:r>
            <a:r>
              <a:rPr lang="en-US" sz="2400" dirty="0" smtClean="0">
                <a:solidFill>
                  <a:srgbClr val="FF0000"/>
                </a:solidFill>
                <a:latin typeface="ITC Franklin Gothic Std Bk Cp"/>
              </a:rPr>
              <a:t>recharge centers</a:t>
            </a:r>
            <a:r>
              <a:rPr lang="en-US" sz="2400" dirty="0" smtClean="0">
                <a:solidFill>
                  <a:schemeClr val="tx2">
                    <a:lumMod val="75000"/>
                  </a:schemeClr>
                </a:solidFill>
                <a:latin typeface="ITC Franklin Gothic Std Bk Cp"/>
              </a:rPr>
              <a:t> or </a:t>
            </a:r>
            <a:r>
              <a:rPr lang="en-US" sz="2400" dirty="0" smtClean="0">
                <a:solidFill>
                  <a:srgbClr val="FF0000"/>
                </a:solidFill>
                <a:latin typeface="ITC Franklin Gothic Std Bk Cp"/>
              </a:rPr>
              <a:t>specialized service facilities</a:t>
            </a:r>
            <a:r>
              <a:rPr lang="en-US" sz="2400" dirty="0" smtClean="0">
                <a:solidFill>
                  <a:schemeClr val="tx2">
                    <a:lumMod val="75000"/>
                  </a:schemeClr>
                </a:solidFill>
                <a:latin typeface="ITC Franklin Gothic Std Bk Cp"/>
              </a:rPr>
              <a:t>, as appropriate under the circumstances.”</a:t>
            </a:r>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784005331"/>
      </p:ext>
    </p:extLst>
  </p:cSld>
  <p:clrMapOvr>
    <a:masterClrMapping/>
  </p:clrMapOvr>
  <mc:AlternateContent xmlns:mc="http://schemas.openxmlformats.org/markup-compatibility/2006" xmlns:p14="http://schemas.microsoft.com/office/powerpoint/2010/main">
    <mc:Choice Requires="p14">
      <p:transition spd="slow" p14:dur="2000" advTm="272"/>
    </mc:Choice>
    <mc:Fallback xmlns="">
      <p:transition spd="slow" advTm="27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rPr>
              <a:t>2 CFR 200.468</a:t>
            </a:r>
            <a:endParaRPr lang="en-US" sz="3200" dirty="0">
              <a:solidFill>
                <a:srgbClr val="1F497D">
                  <a:lumMod val="75000"/>
                </a:srgbClr>
              </a:solidFill>
              <a:latin typeface="ITC Franklin Gothic Std Dm Cp"/>
              <a:cs typeface="ITC Franklin Gothic Std Dm Cp"/>
            </a:endParaRPr>
          </a:p>
        </p:txBody>
      </p:sp>
      <p:sp>
        <p:nvSpPr>
          <p:cNvPr id="3" name="Content Placeholder 2"/>
          <p:cNvSpPr>
            <a:spLocks noGrp="1"/>
          </p:cNvSpPr>
          <p:nvPr>
            <p:ph idx="1"/>
          </p:nvPr>
        </p:nvSpPr>
        <p:spPr>
          <a:xfrm>
            <a:off x="457200" y="1261357"/>
            <a:ext cx="8458200" cy="4739154"/>
          </a:xfrm>
        </p:spPr>
        <p:txBody>
          <a:bodyPr>
            <a:normAutofit/>
          </a:bodyPr>
          <a:lstStyle/>
          <a:p>
            <a:r>
              <a:rPr lang="en-US" sz="2400" dirty="0" smtClean="0">
                <a:solidFill>
                  <a:schemeClr val="tx2">
                    <a:lumMod val="75000"/>
                  </a:schemeClr>
                </a:solidFill>
                <a:latin typeface="ITC Franklin Gothic Std Bk Cp"/>
              </a:rPr>
              <a:t>“Does not discriminate against federal-supported activities of the institution, including usage by the institution for internal purposes.”</a:t>
            </a:r>
          </a:p>
          <a:p>
            <a:endParaRPr lang="en-US" sz="1000" dirty="0" smtClean="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“Is designed to recover only the aggregate costs of the services.”</a:t>
            </a:r>
          </a:p>
          <a:p>
            <a:endParaRPr lang="en-US" sz="1000" dirty="0" smtClean="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“The costs of the service shall consist normally of both its direct costs and its allocable share of all F&amp;A costs.”</a:t>
            </a:r>
          </a:p>
          <a:p>
            <a:endParaRPr lang="en-US" sz="1000" dirty="0" smtClean="0">
              <a:solidFill>
                <a:schemeClr val="tx2">
                  <a:lumMod val="75000"/>
                </a:schemeClr>
              </a:solidFill>
              <a:latin typeface="ITC Franklin Gothic Std Bk Cp"/>
            </a:endParaRPr>
          </a:p>
          <a:p>
            <a:r>
              <a:rPr lang="en-US" sz="2400" dirty="0" smtClean="0">
                <a:solidFill>
                  <a:schemeClr val="tx2">
                    <a:lumMod val="75000"/>
                  </a:schemeClr>
                </a:solidFill>
                <a:latin typeface="ITC Franklin Gothic Std Bk Cp"/>
              </a:rPr>
              <a:t>Rates shall be adjusted at least biennially, and shall take into consideration over/under applied costs of the pervious period(s).</a:t>
            </a:r>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3198868399"/>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Other Recharge Center Key Points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276063"/>
            <a:ext cx="8229600" cy="5048349"/>
          </a:xfrm>
        </p:spPr>
        <p:txBody>
          <a:bodyPr>
            <a:normAutofit/>
          </a:bodyPr>
          <a:lstStyle/>
          <a:p>
            <a:pPr>
              <a:lnSpc>
                <a:spcPct val="90000"/>
              </a:lnSpc>
              <a:defRPr/>
            </a:pPr>
            <a:r>
              <a:rPr lang="en-US" sz="2000" dirty="0" smtClean="0">
                <a:solidFill>
                  <a:schemeClr val="tx2">
                    <a:lumMod val="75000"/>
                  </a:schemeClr>
                </a:solidFill>
                <a:latin typeface="ITC Franklin Gothic Std Bk Cp"/>
              </a:rPr>
              <a:t>No profit – break-even operations - recover only cost</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No unallowable costs</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If over-charge, then must refund to every grant or lower next year’s rate</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Depreciation is allowable</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Consistency, consistency, consistency</a:t>
            </a:r>
          </a:p>
          <a:p>
            <a:pPr>
              <a:lnSpc>
                <a:spcPct val="90000"/>
              </a:lnSpc>
              <a:defRPr/>
            </a:pPr>
            <a:endParaRPr lang="en-US" sz="1000" dirty="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Use a recognized method of computing actual costs</a:t>
            </a:r>
          </a:p>
          <a:p>
            <a:pPr>
              <a:lnSpc>
                <a:spcPct val="90000"/>
              </a:lnSpc>
              <a:defRPr/>
            </a:pPr>
            <a:endParaRPr lang="en-US" sz="1000" dirty="0" smtClean="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Confirm to generally accepted cost accounting practices</a:t>
            </a:r>
          </a:p>
          <a:p>
            <a:pPr>
              <a:lnSpc>
                <a:spcPct val="90000"/>
              </a:lnSpc>
              <a:defRPr/>
            </a:pPr>
            <a:endParaRPr lang="en-US" sz="1000" dirty="0" smtClean="0">
              <a:solidFill>
                <a:schemeClr val="tx2">
                  <a:lumMod val="75000"/>
                </a:schemeClr>
              </a:solidFill>
              <a:latin typeface="ITC Franklin Gothic Std Bk Cp"/>
            </a:endParaRPr>
          </a:p>
          <a:p>
            <a:pPr>
              <a:lnSpc>
                <a:spcPct val="90000"/>
              </a:lnSpc>
              <a:defRPr/>
            </a:pPr>
            <a:r>
              <a:rPr lang="en-US" sz="2000" dirty="0" smtClean="0">
                <a:solidFill>
                  <a:schemeClr val="tx2">
                    <a:lumMod val="75000"/>
                  </a:schemeClr>
                </a:solidFill>
                <a:latin typeface="ITC Franklin Gothic Std Bk Cp"/>
              </a:rPr>
              <a:t>Service center, recharge center, specialized service facility</a:t>
            </a:r>
            <a:endParaRPr lang="en-US" sz="2000" dirty="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139023973"/>
      </p:ext>
    </p:extLst>
  </p:cSld>
  <p:clrMapOvr>
    <a:masterClrMapping/>
  </p:clrMapOvr>
  <mc:AlternateContent xmlns:mc="http://schemas.openxmlformats.org/markup-compatibility/2006" xmlns:p14="http://schemas.microsoft.com/office/powerpoint/2010/main">
    <mc:Choice Requires="p14">
      <p:transition spd="slow" p14:dur="2000" advTm="264"/>
    </mc:Choice>
    <mc:Fallback xmlns="">
      <p:transition spd="slow" advTm="26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Questions?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261357"/>
            <a:ext cx="8458200" cy="4739154"/>
          </a:xfrm>
        </p:spPr>
        <p:txBody>
          <a:bodyPr>
            <a:normAutofit/>
          </a:bodyPr>
          <a:lstStyle/>
          <a:p>
            <a:pPr lvl="1"/>
            <a:endParaRPr lang="en-US" sz="1600" dirty="0" smtClean="0">
              <a:solidFill>
                <a:schemeClr val="tx2">
                  <a:lumMod val="75000"/>
                </a:schemeClr>
              </a:solidFill>
              <a:latin typeface="ITC Franklin Gothic Std Bk Cp"/>
            </a:endParaRPr>
          </a:p>
          <a:p>
            <a:pPr lvl="1"/>
            <a:endParaRPr lang="en-US" sz="1600" dirty="0">
              <a:solidFill>
                <a:schemeClr val="tx2">
                  <a:lumMod val="75000"/>
                </a:schemeClr>
              </a:solidFill>
              <a:latin typeface="ITC Franklin Gothic Std Bk Cp"/>
            </a:endParaRPr>
          </a:p>
          <a:p>
            <a:pPr lvl="1"/>
            <a:r>
              <a:rPr lang="en-US" sz="2000" dirty="0" smtClean="0">
                <a:solidFill>
                  <a:schemeClr val="tx2">
                    <a:lumMod val="75000"/>
                  </a:schemeClr>
                </a:solidFill>
                <a:latin typeface="ITC Franklin Gothic Std Bk Cp"/>
              </a:rPr>
              <a:t>Office of Financial Planning &amp; Analysis</a:t>
            </a:r>
            <a:r>
              <a:rPr lang="en-US" sz="2000" dirty="0" smtClean="0">
                <a:solidFill>
                  <a:schemeClr val="tx2">
                    <a:lumMod val="75000"/>
                  </a:schemeClr>
                </a:solidFill>
                <a:latin typeface="ITC Franklin Gothic Std Bk Cp"/>
              </a:rPr>
              <a:t> </a:t>
            </a:r>
            <a:r>
              <a:rPr lang="en-US" sz="2000" dirty="0" smtClean="0">
                <a:solidFill>
                  <a:schemeClr val="tx2">
                    <a:lumMod val="75000"/>
                  </a:schemeClr>
                </a:solidFill>
                <a:latin typeface="ITC Franklin Gothic Std Bk Cp"/>
              </a:rPr>
              <a:t>contact information</a:t>
            </a:r>
          </a:p>
          <a:p>
            <a:pPr lvl="1"/>
            <a:endParaRPr lang="en-US" sz="1600" dirty="0" smtClean="0">
              <a:solidFill>
                <a:schemeClr val="tx2">
                  <a:lumMod val="75000"/>
                </a:schemeClr>
              </a:solidFill>
              <a:latin typeface="ITC Franklin Gothic Std Bk Cp"/>
            </a:endParaRPr>
          </a:p>
          <a:p>
            <a:pPr lvl="1"/>
            <a:r>
              <a:rPr lang="en-US" sz="1700" dirty="0" smtClean="0">
                <a:solidFill>
                  <a:schemeClr val="tx2">
                    <a:lumMod val="75000"/>
                  </a:schemeClr>
                </a:solidFill>
                <a:latin typeface="ITC Franklin Gothic Std Bk Cp"/>
              </a:rPr>
              <a:t>Andrew </a:t>
            </a:r>
            <a:r>
              <a:rPr lang="en-US" sz="1700" dirty="0" smtClean="0">
                <a:solidFill>
                  <a:schemeClr val="tx2">
                    <a:lumMod val="75000"/>
                  </a:schemeClr>
                </a:solidFill>
                <a:latin typeface="ITC Franklin Gothic Std Bk Cp"/>
              </a:rPr>
              <a:t>McGehee  </a:t>
            </a:r>
            <a:r>
              <a:rPr lang="en-US" sz="1700" dirty="0" smtClean="0">
                <a:solidFill>
                  <a:schemeClr val="tx2">
                    <a:lumMod val="75000"/>
                  </a:schemeClr>
                </a:solidFill>
                <a:latin typeface="ITC Franklin Gothic Std Bk Cp"/>
                <a:hlinkClick r:id="rId5"/>
              </a:rPr>
              <a:t>ajm9ws@virginia.edu</a:t>
            </a:r>
            <a:endParaRPr lang="en-US" sz="1700" dirty="0" smtClean="0">
              <a:solidFill>
                <a:schemeClr val="tx2">
                  <a:lumMod val="75000"/>
                </a:schemeClr>
              </a:solidFill>
              <a:latin typeface="ITC Franklin Gothic Std Bk Cp"/>
            </a:endParaRPr>
          </a:p>
          <a:p>
            <a:pPr lvl="1"/>
            <a:r>
              <a:rPr lang="en-US" sz="1700" dirty="0" smtClean="0">
                <a:solidFill>
                  <a:schemeClr val="tx2">
                    <a:lumMod val="75000"/>
                  </a:schemeClr>
                </a:solidFill>
                <a:latin typeface="ITC Franklin Gothic Std Bk Cp"/>
              </a:rPr>
              <a:t>Minh Nguyen </a:t>
            </a:r>
            <a:r>
              <a:rPr lang="en-US" sz="1800" u="sng" dirty="0" smtClean="0">
                <a:solidFill>
                  <a:srgbClr val="000000"/>
                </a:solidFill>
                <a:latin typeface="Calibri" panose="020F0502020204030204" pitchFamily="34" charset="0"/>
                <a:ea typeface="Times New Roman" panose="02020603050405020304" pitchFamily="18" charset="0"/>
                <a:hlinkClick r:id="rId6"/>
              </a:rPr>
              <a:t>mtn9ba@virginia.edu</a:t>
            </a:r>
            <a:r>
              <a:rPr lang="en-US" sz="1800" u="sng" dirty="0" smtClean="0">
                <a:solidFill>
                  <a:srgbClr val="000000"/>
                </a:solidFill>
                <a:latin typeface="Calibri" panose="020F0502020204030204" pitchFamily="34" charset="0"/>
                <a:ea typeface="Times New Roman" panose="02020603050405020304" pitchFamily="18" charset="0"/>
              </a:rPr>
              <a:t> </a:t>
            </a:r>
            <a:endParaRPr lang="en-US" sz="1700" dirty="0" smtClean="0">
              <a:solidFill>
                <a:schemeClr val="tx2">
                  <a:lumMod val="75000"/>
                </a:schemeClr>
              </a:solidFill>
              <a:latin typeface="ITC Franklin Gothic Std Bk Cp"/>
            </a:endParaRPr>
          </a:p>
          <a:p>
            <a:pPr marL="457200" lvl="1" indent="0">
              <a:buNone/>
            </a:pPr>
            <a:endParaRPr lang="en-US" sz="1600" dirty="0" smtClean="0">
              <a:solidFill>
                <a:schemeClr val="tx2">
                  <a:lumMod val="75000"/>
                </a:schemeClr>
              </a:solidFill>
              <a:latin typeface="ITC Franklin Gothic Std Bk Cp"/>
            </a:endParaRPr>
          </a:p>
          <a:p>
            <a:pPr lvl="1"/>
            <a:endParaRPr lang="en-US" sz="1600" dirty="0">
              <a:solidFill>
                <a:schemeClr val="tx2">
                  <a:lumMod val="75000"/>
                </a:schemeClr>
              </a:solidFill>
              <a:latin typeface="ITC Franklin Gothic Std Bk Cp"/>
            </a:endParaRPr>
          </a:p>
          <a:p>
            <a:pPr lvl="1"/>
            <a:r>
              <a:rPr lang="en-US" sz="1600" dirty="0" smtClean="0">
                <a:solidFill>
                  <a:schemeClr val="tx2">
                    <a:lumMod val="75000"/>
                  </a:schemeClr>
                </a:solidFill>
                <a:latin typeface="ITC Franklin Gothic Std Bk Cp"/>
              </a:rPr>
              <a:t>Our F&amp;A website is at </a:t>
            </a:r>
          </a:p>
          <a:p>
            <a:pPr marL="457200" lvl="1" indent="0">
              <a:buNone/>
            </a:pPr>
            <a:r>
              <a:rPr lang="en-US" sz="1600" dirty="0" smtClean="0">
                <a:solidFill>
                  <a:schemeClr val="tx2">
                    <a:lumMod val="75000"/>
                  </a:schemeClr>
                </a:solidFill>
                <a:latin typeface="ITC Franklin Gothic Std Bk Cp"/>
                <a:hlinkClick r:id="rId7"/>
              </a:rPr>
              <a:t>https</a:t>
            </a:r>
            <a:r>
              <a:rPr lang="en-US" sz="1600" dirty="0">
                <a:solidFill>
                  <a:schemeClr val="tx2">
                    <a:lumMod val="75000"/>
                  </a:schemeClr>
                </a:solidFill>
                <a:latin typeface="ITC Franklin Gothic Std Bk Cp"/>
                <a:hlinkClick r:id="rId7"/>
              </a:rPr>
              <a:t>://</a:t>
            </a:r>
            <a:r>
              <a:rPr lang="en-US" sz="1600" dirty="0" smtClean="0">
                <a:solidFill>
                  <a:schemeClr val="tx2">
                    <a:lumMod val="75000"/>
                  </a:schemeClr>
                </a:solidFill>
                <a:latin typeface="ITC Franklin Gothic Std Bk Cp"/>
                <a:hlinkClick r:id="rId7"/>
              </a:rPr>
              <a:t>financialplanning.vpfinance.virginia.edu/facilities-administrative-costs</a:t>
            </a:r>
            <a:r>
              <a:rPr lang="en-US" sz="1600" dirty="0" smtClean="0">
                <a:solidFill>
                  <a:schemeClr val="tx2">
                    <a:lumMod val="75000"/>
                  </a:schemeClr>
                </a:solidFill>
                <a:latin typeface="ITC Franklin Gothic Std Bk Cp"/>
              </a:rPr>
              <a:t> </a:t>
            </a: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526252474"/>
      </p:ext>
    </p:extLst>
  </p:cSld>
  <p:clrMapOvr>
    <a:masterClrMapping/>
  </p:clrMapOvr>
  <mc:AlternateContent xmlns:mc="http://schemas.openxmlformats.org/markup-compatibility/2006" xmlns:p14="http://schemas.microsoft.com/office/powerpoint/2010/main">
    <mc:Choice Requires="p14">
      <p:transition spd="slow" p14:dur="2000" advTm="248"/>
    </mc:Choice>
    <mc:Fallback xmlns="">
      <p:transition spd="slow" advTm="24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Calculation of the Facilities &amp; Administrative Cost Rate </a:t>
            </a:r>
            <a:r>
              <a:rPr lang="en-US" sz="3200" i="1" dirty="0" smtClean="0">
                <a:solidFill>
                  <a:srgbClr val="1F497D">
                    <a:lumMod val="75000"/>
                  </a:srgbClr>
                </a:solidFill>
                <a:latin typeface="ITC Franklin Gothic Std Bk Cp"/>
              </a:rPr>
              <a:t>(aka = Indirect Cost Rate)</a:t>
            </a:r>
            <a:endParaRPr lang="en-US" sz="3200" i="1"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
        <p:nvSpPr>
          <p:cNvPr id="11" name="Rectangle 3"/>
          <p:cNvSpPr txBox="1">
            <a:spLocks noChangeArrowheads="1"/>
          </p:cNvSpPr>
          <p:nvPr/>
        </p:nvSpPr>
        <p:spPr>
          <a:xfrm>
            <a:off x="704850" y="1550875"/>
            <a:ext cx="3962400" cy="31908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ts val="0"/>
              </a:spcAft>
              <a:buFont typeface="Wingdings" pitchFamily="2" charset="2"/>
              <a:buNone/>
              <a:defRPr/>
            </a:pPr>
            <a:r>
              <a:rPr lang="en-US" sz="1800" b="1" dirty="0" smtClean="0">
                <a:solidFill>
                  <a:srgbClr val="3028D8"/>
                </a:solidFill>
                <a:latin typeface="ITC Franklin Gothic Std Bk Cp"/>
              </a:rPr>
              <a:t>F</a:t>
            </a:r>
            <a:r>
              <a:rPr lang="en-US" sz="1800" b="1" dirty="0" smtClean="0">
                <a:solidFill>
                  <a:schemeClr val="tx2">
                    <a:lumMod val="75000"/>
                  </a:schemeClr>
                </a:solidFill>
                <a:latin typeface="ITC Franklin Gothic Std Bk Cp"/>
              </a:rPr>
              <a:t>&amp;</a:t>
            </a:r>
            <a:r>
              <a:rPr lang="en-US" sz="1800" b="1" dirty="0" smtClean="0">
                <a:solidFill>
                  <a:srgbClr val="FF6600"/>
                </a:solidFill>
                <a:latin typeface="ITC Franklin Gothic Std Bk Cp"/>
              </a:rPr>
              <a:t>A</a:t>
            </a:r>
            <a:r>
              <a:rPr lang="en-US" sz="1800" b="1" dirty="0" smtClean="0">
                <a:solidFill>
                  <a:schemeClr val="tx2">
                    <a:lumMod val="75000"/>
                  </a:schemeClr>
                </a:solidFill>
                <a:latin typeface="ITC Franklin Gothic Std Bk Cp"/>
              </a:rPr>
              <a:t> COSTS</a:t>
            </a:r>
          </a:p>
          <a:p>
            <a:pPr fontAlgn="auto">
              <a:lnSpc>
                <a:spcPct val="90000"/>
              </a:lnSpc>
              <a:spcAft>
                <a:spcPts val="0"/>
              </a:spcAft>
              <a:defRPr/>
            </a:pPr>
            <a:r>
              <a:rPr lang="en-US" sz="1800" dirty="0" smtClean="0">
                <a:solidFill>
                  <a:srgbClr val="3028D8"/>
                </a:solidFill>
                <a:latin typeface="ITC Franklin Gothic Std Bk Cp"/>
              </a:rPr>
              <a:t>Building Depreciation	</a:t>
            </a:r>
          </a:p>
          <a:p>
            <a:pPr fontAlgn="auto">
              <a:lnSpc>
                <a:spcPct val="90000"/>
              </a:lnSpc>
              <a:spcAft>
                <a:spcPts val="0"/>
              </a:spcAft>
              <a:defRPr/>
            </a:pPr>
            <a:r>
              <a:rPr lang="en-US" sz="1800" dirty="0" smtClean="0">
                <a:solidFill>
                  <a:srgbClr val="3028D8"/>
                </a:solidFill>
                <a:latin typeface="ITC Franklin Gothic Std Bk Cp"/>
              </a:rPr>
              <a:t>Equipment Depreciation</a:t>
            </a:r>
          </a:p>
          <a:p>
            <a:pPr fontAlgn="auto">
              <a:lnSpc>
                <a:spcPct val="90000"/>
              </a:lnSpc>
              <a:spcAft>
                <a:spcPts val="0"/>
              </a:spcAft>
              <a:defRPr/>
            </a:pPr>
            <a:r>
              <a:rPr lang="en-US" sz="1800" dirty="0" smtClean="0">
                <a:solidFill>
                  <a:srgbClr val="3028D8"/>
                </a:solidFill>
                <a:latin typeface="ITC Franklin Gothic Std Bk Cp"/>
              </a:rPr>
              <a:t>Interest on Debt </a:t>
            </a:r>
          </a:p>
          <a:p>
            <a:pPr fontAlgn="auto">
              <a:lnSpc>
                <a:spcPct val="90000"/>
              </a:lnSpc>
              <a:spcAft>
                <a:spcPts val="0"/>
              </a:spcAft>
              <a:defRPr/>
            </a:pPr>
            <a:r>
              <a:rPr lang="en-US" sz="1800" dirty="0" smtClean="0">
                <a:solidFill>
                  <a:srgbClr val="3028D8"/>
                </a:solidFill>
                <a:latin typeface="ITC Franklin Gothic Std Bk Cp"/>
              </a:rPr>
              <a:t>Operations &amp; Maintenance	</a:t>
            </a:r>
          </a:p>
          <a:p>
            <a:pPr fontAlgn="auto">
              <a:lnSpc>
                <a:spcPct val="90000"/>
              </a:lnSpc>
              <a:spcAft>
                <a:spcPts val="0"/>
              </a:spcAft>
              <a:defRPr/>
            </a:pPr>
            <a:r>
              <a:rPr lang="en-US" sz="1800" dirty="0" smtClean="0">
                <a:solidFill>
                  <a:srgbClr val="3028D8"/>
                </a:solidFill>
                <a:latin typeface="ITC Franklin Gothic Std Bk Cp"/>
              </a:rPr>
              <a:t>Library Support</a:t>
            </a:r>
          </a:p>
          <a:p>
            <a:pPr fontAlgn="auto">
              <a:lnSpc>
                <a:spcPct val="90000"/>
              </a:lnSpc>
              <a:spcAft>
                <a:spcPts val="0"/>
              </a:spcAft>
              <a:defRPr/>
            </a:pPr>
            <a:r>
              <a:rPr lang="en-US" sz="1800" dirty="0" smtClean="0">
                <a:solidFill>
                  <a:srgbClr val="FF6600"/>
                </a:solidFill>
                <a:latin typeface="ITC Franklin Gothic Std Bk Cp"/>
              </a:rPr>
              <a:t>General Administration</a:t>
            </a:r>
          </a:p>
          <a:p>
            <a:pPr fontAlgn="auto">
              <a:lnSpc>
                <a:spcPct val="90000"/>
              </a:lnSpc>
              <a:spcAft>
                <a:spcPts val="0"/>
              </a:spcAft>
              <a:defRPr/>
            </a:pPr>
            <a:r>
              <a:rPr lang="en-US" sz="1800" dirty="0" smtClean="0">
                <a:solidFill>
                  <a:srgbClr val="FF6600"/>
                </a:solidFill>
                <a:latin typeface="ITC Franklin Gothic Std Bk Cp"/>
              </a:rPr>
              <a:t>Departmental Administration 	</a:t>
            </a:r>
          </a:p>
          <a:p>
            <a:pPr fontAlgn="auto">
              <a:lnSpc>
                <a:spcPct val="90000"/>
              </a:lnSpc>
              <a:spcAft>
                <a:spcPts val="0"/>
              </a:spcAft>
              <a:defRPr/>
            </a:pPr>
            <a:r>
              <a:rPr lang="en-US" sz="1800" dirty="0" smtClean="0">
                <a:solidFill>
                  <a:srgbClr val="FF6600"/>
                </a:solidFill>
                <a:latin typeface="ITC Franklin Gothic Std Bk Cp"/>
              </a:rPr>
              <a:t>Sponsored Project Administration</a:t>
            </a:r>
          </a:p>
          <a:p>
            <a:pPr fontAlgn="auto">
              <a:lnSpc>
                <a:spcPct val="90000"/>
              </a:lnSpc>
              <a:spcAft>
                <a:spcPts val="0"/>
              </a:spcAft>
              <a:defRPr/>
            </a:pPr>
            <a:endParaRPr lang="en-US" sz="1800" dirty="0" smtClean="0"/>
          </a:p>
          <a:p>
            <a:pPr fontAlgn="auto">
              <a:lnSpc>
                <a:spcPct val="90000"/>
              </a:lnSpc>
              <a:spcAft>
                <a:spcPts val="0"/>
              </a:spcAft>
              <a:defRPr/>
            </a:pPr>
            <a:endParaRPr lang="en-US" sz="1800" dirty="0" smtClean="0"/>
          </a:p>
        </p:txBody>
      </p:sp>
      <p:sp>
        <p:nvSpPr>
          <p:cNvPr id="12" name="Rectangle 4"/>
          <p:cNvSpPr txBox="1">
            <a:spLocks noChangeArrowheads="1"/>
          </p:cNvSpPr>
          <p:nvPr/>
        </p:nvSpPr>
        <p:spPr>
          <a:xfrm>
            <a:off x="4752975" y="1510601"/>
            <a:ext cx="3924300" cy="35448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itchFamily="2" charset="2"/>
              <a:buNone/>
              <a:defRPr/>
            </a:pPr>
            <a:r>
              <a:rPr lang="en-US" sz="1800" b="1" dirty="0" smtClean="0">
                <a:solidFill>
                  <a:schemeClr val="tx2">
                    <a:lumMod val="75000"/>
                  </a:schemeClr>
                </a:solidFill>
                <a:latin typeface="ITC Franklin Gothic Std Bk Cp"/>
              </a:rPr>
              <a:t>DIRECT COSTS</a:t>
            </a:r>
          </a:p>
          <a:p>
            <a:pPr fontAlgn="auto">
              <a:spcAft>
                <a:spcPts val="0"/>
              </a:spcAft>
              <a:defRPr/>
            </a:pPr>
            <a:r>
              <a:rPr lang="en-US" sz="1800" dirty="0" smtClean="0">
                <a:solidFill>
                  <a:schemeClr val="tx2">
                    <a:lumMod val="75000"/>
                  </a:schemeClr>
                </a:solidFill>
                <a:latin typeface="ITC Franklin Gothic Std Bk Cp"/>
              </a:rPr>
              <a:t>Research Salaries &amp; Fringes</a:t>
            </a:r>
          </a:p>
          <a:p>
            <a:pPr fontAlgn="auto">
              <a:spcAft>
                <a:spcPts val="0"/>
              </a:spcAft>
              <a:defRPr/>
            </a:pPr>
            <a:r>
              <a:rPr lang="en-US" sz="1800" dirty="0" smtClean="0">
                <a:solidFill>
                  <a:schemeClr val="tx2">
                    <a:lumMod val="75000"/>
                  </a:schemeClr>
                </a:solidFill>
                <a:latin typeface="ITC Franklin Gothic Std Bk Cp"/>
              </a:rPr>
              <a:t>Consultant Services</a:t>
            </a:r>
          </a:p>
          <a:p>
            <a:pPr fontAlgn="auto">
              <a:spcAft>
                <a:spcPts val="0"/>
              </a:spcAft>
              <a:defRPr/>
            </a:pPr>
            <a:r>
              <a:rPr lang="en-US" sz="1800" dirty="0" smtClean="0">
                <a:solidFill>
                  <a:schemeClr val="tx2">
                    <a:lumMod val="75000"/>
                  </a:schemeClr>
                </a:solidFill>
                <a:latin typeface="ITC Franklin Gothic Std Bk Cp"/>
              </a:rPr>
              <a:t>Travel</a:t>
            </a:r>
          </a:p>
          <a:p>
            <a:pPr fontAlgn="auto">
              <a:spcAft>
                <a:spcPts val="0"/>
              </a:spcAft>
              <a:defRPr/>
            </a:pPr>
            <a:r>
              <a:rPr lang="en-US" sz="1800" dirty="0" smtClean="0">
                <a:solidFill>
                  <a:schemeClr val="tx2">
                    <a:lumMod val="75000"/>
                  </a:schemeClr>
                </a:solidFill>
                <a:latin typeface="ITC Franklin Gothic Std Bk Cp"/>
              </a:rPr>
              <a:t>Technical Services</a:t>
            </a:r>
          </a:p>
          <a:p>
            <a:pPr fontAlgn="auto">
              <a:spcAft>
                <a:spcPts val="0"/>
              </a:spcAft>
              <a:defRPr/>
            </a:pPr>
            <a:r>
              <a:rPr lang="en-US" sz="1800" dirty="0" smtClean="0">
                <a:solidFill>
                  <a:schemeClr val="tx2">
                    <a:lumMod val="75000"/>
                  </a:schemeClr>
                </a:solidFill>
                <a:latin typeface="ITC Franklin Gothic Std Bk Cp"/>
              </a:rPr>
              <a:t>Research Supplies</a:t>
            </a:r>
          </a:p>
          <a:p>
            <a:pPr fontAlgn="auto">
              <a:spcAft>
                <a:spcPts val="0"/>
              </a:spcAft>
              <a:defRPr/>
            </a:pPr>
            <a:r>
              <a:rPr lang="en-US" sz="1800" dirty="0" smtClean="0">
                <a:solidFill>
                  <a:schemeClr val="tx2">
                    <a:lumMod val="75000"/>
                  </a:schemeClr>
                </a:solidFill>
                <a:latin typeface="ITC Franklin Gothic Std Bk Cp"/>
              </a:rPr>
              <a:t>Subcontracts up to $25,000 </a:t>
            </a:r>
          </a:p>
          <a:p>
            <a:pPr fontAlgn="auto">
              <a:spcAft>
                <a:spcPts val="0"/>
              </a:spcAft>
              <a:defRPr/>
            </a:pPr>
            <a:r>
              <a:rPr lang="en-US" sz="1800" dirty="0" smtClean="0">
                <a:solidFill>
                  <a:schemeClr val="tx2">
                    <a:lumMod val="75000"/>
                  </a:schemeClr>
                </a:solidFill>
                <a:latin typeface="ITC Franklin Gothic Std Bk Cp"/>
              </a:rPr>
              <a:t>Committed Cost Sharing</a:t>
            </a:r>
          </a:p>
        </p:txBody>
      </p:sp>
      <p:grpSp>
        <p:nvGrpSpPr>
          <p:cNvPr id="13" name="Group 18"/>
          <p:cNvGrpSpPr>
            <a:grpSpLocks/>
          </p:cNvGrpSpPr>
          <p:nvPr/>
        </p:nvGrpSpPr>
        <p:grpSpPr bwMode="auto">
          <a:xfrm>
            <a:off x="800100" y="4714559"/>
            <a:ext cx="7543800" cy="1150556"/>
            <a:chOff x="762000" y="5334000"/>
            <a:chExt cx="7543800" cy="1150556"/>
          </a:xfrm>
        </p:grpSpPr>
        <p:sp>
          <p:nvSpPr>
            <p:cNvPr id="14" name="Text Box 9"/>
            <p:cNvSpPr txBox="1">
              <a:spLocks noChangeArrowheads="1"/>
            </p:cNvSpPr>
            <p:nvPr/>
          </p:nvSpPr>
          <p:spPr bwMode="auto">
            <a:xfrm>
              <a:off x="6096000" y="5334000"/>
              <a:ext cx="2209800" cy="396875"/>
            </a:xfrm>
            <a:prstGeom prst="rect">
              <a:avLst/>
            </a:prstGeom>
            <a:noFill/>
            <a:ln w="9525" algn="ctr">
              <a:noFill/>
              <a:miter lim="800000"/>
              <a:headEnd/>
              <a:tailEnd/>
            </a:ln>
          </p:spPr>
          <p:txBody>
            <a:bodyPr>
              <a:spAutoFit/>
            </a:bodyPr>
            <a:lstStyle/>
            <a:p>
              <a:pPr algn="r" eaLnBrk="1" hangingPunct="1">
                <a:spcBef>
                  <a:spcPct val="50000"/>
                </a:spcBef>
              </a:pPr>
              <a:r>
                <a:rPr lang="en-US" sz="2000" dirty="0">
                  <a:solidFill>
                    <a:schemeClr val="tx2">
                      <a:lumMod val="75000"/>
                    </a:schemeClr>
                  </a:solidFill>
                  <a:latin typeface="ITC Franklin Gothic Std Bk Cp"/>
                </a:rPr>
                <a:t>$</a:t>
              </a:r>
              <a:r>
                <a:rPr lang="en-US" sz="2000" dirty="0" smtClean="0">
                  <a:solidFill>
                    <a:schemeClr val="tx2">
                      <a:lumMod val="75000"/>
                    </a:schemeClr>
                  </a:solidFill>
                  <a:latin typeface="ITC Franklin Gothic Std Bk Cp"/>
                </a:rPr>
                <a:t>114,000,000</a:t>
              </a:r>
              <a:endParaRPr lang="en-US" sz="2000" dirty="0">
                <a:solidFill>
                  <a:schemeClr val="tx2">
                    <a:lumMod val="75000"/>
                  </a:schemeClr>
                </a:solidFill>
                <a:latin typeface="ITC Franklin Gothic Std Bk Cp"/>
              </a:endParaRPr>
            </a:p>
          </p:txBody>
        </p:sp>
        <p:sp>
          <p:nvSpPr>
            <p:cNvPr id="17" name="Text Box 10"/>
            <p:cNvSpPr txBox="1">
              <a:spLocks noChangeArrowheads="1"/>
            </p:cNvSpPr>
            <p:nvPr/>
          </p:nvSpPr>
          <p:spPr bwMode="auto">
            <a:xfrm>
              <a:off x="762000" y="5334000"/>
              <a:ext cx="1752600" cy="400110"/>
            </a:xfrm>
            <a:prstGeom prst="rect">
              <a:avLst/>
            </a:prstGeom>
            <a:noFill/>
            <a:ln w="9525" algn="ctr">
              <a:noFill/>
              <a:miter lim="800000"/>
              <a:headEnd/>
              <a:tailEnd/>
            </a:ln>
          </p:spPr>
          <p:txBody>
            <a:bodyPr>
              <a:spAutoFit/>
            </a:bodyPr>
            <a:lstStyle/>
            <a:p>
              <a:pPr eaLnBrk="1" hangingPunct="1">
                <a:spcBef>
                  <a:spcPct val="50000"/>
                </a:spcBef>
              </a:pPr>
              <a:r>
                <a:rPr lang="en-US" sz="2000" dirty="0" smtClean="0">
                  <a:solidFill>
                    <a:schemeClr val="tx2">
                      <a:lumMod val="75000"/>
                    </a:schemeClr>
                  </a:solidFill>
                  <a:latin typeface="ITC Franklin Gothic Std Bk Cp"/>
                </a:rPr>
                <a:t>$70,110,000</a:t>
              </a:r>
              <a:endParaRPr lang="en-US" sz="2000" dirty="0">
                <a:solidFill>
                  <a:schemeClr val="tx2">
                    <a:lumMod val="75000"/>
                  </a:schemeClr>
                </a:solidFill>
                <a:latin typeface="ITC Franklin Gothic Std Bk Cp"/>
              </a:endParaRPr>
            </a:p>
          </p:txBody>
        </p:sp>
        <p:sp>
          <p:nvSpPr>
            <p:cNvPr id="18" name="Text Box 11"/>
            <p:cNvSpPr txBox="1">
              <a:spLocks noChangeArrowheads="1"/>
            </p:cNvSpPr>
            <p:nvPr/>
          </p:nvSpPr>
          <p:spPr bwMode="auto">
            <a:xfrm>
              <a:off x="3411173" y="6087681"/>
              <a:ext cx="2743200" cy="396875"/>
            </a:xfrm>
            <a:prstGeom prst="rect">
              <a:avLst/>
            </a:prstGeom>
            <a:noFill/>
            <a:ln w="9525" algn="ctr">
              <a:noFill/>
              <a:miter lim="800000"/>
              <a:headEnd/>
              <a:tailEnd/>
            </a:ln>
          </p:spPr>
          <p:txBody>
            <a:bodyPr>
              <a:spAutoFit/>
            </a:bodyPr>
            <a:lstStyle/>
            <a:p>
              <a:pPr eaLnBrk="1" hangingPunct="1">
                <a:spcBef>
                  <a:spcPct val="50000"/>
                </a:spcBef>
              </a:pPr>
              <a:r>
                <a:rPr lang="en-US" sz="2000" dirty="0">
                  <a:latin typeface="Times New Roman" pitchFamily="18" charset="0"/>
                </a:rPr>
                <a:t>       </a:t>
              </a:r>
              <a:r>
                <a:rPr lang="en-US" sz="2000" dirty="0" smtClean="0">
                  <a:solidFill>
                    <a:schemeClr val="tx2">
                      <a:lumMod val="75000"/>
                    </a:schemeClr>
                  </a:solidFill>
                  <a:latin typeface="ITC Franklin Gothic Std Bk Cp"/>
                </a:rPr>
                <a:t>0.615 </a:t>
              </a:r>
              <a:r>
                <a:rPr lang="en-US" sz="2000" dirty="0">
                  <a:solidFill>
                    <a:schemeClr val="tx2">
                      <a:lumMod val="75000"/>
                    </a:schemeClr>
                  </a:solidFill>
                  <a:latin typeface="ITC Franklin Gothic Std Bk Cp"/>
                </a:rPr>
                <a:t>= </a:t>
              </a:r>
              <a:r>
                <a:rPr lang="en-US" sz="2000" dirty="0" smtClean="0">
                  <a:solidFill>
                    <a:schemeClr val="tx2">
                      <a:lumMod val="75000"/>
                    </a:schemeClr>
                  </a:solidFill>
                  <a:latin typeface="ITC Franklin Gothic Std Bk Cp"/>
                </a:rPr>
                <a:t>61.5%</a:t>
              </a:r>
              <a:endParaRPr lang="en-US" sz="2000" dirty="0">
                <a:solidFill>
                  <a:schemeClr val="tx2">
                    <a:lumMod val="75000"/>
                  </a:schemeClr>
                </a:solidFill>
                <a:latin typeface="ITC Franklin Gothic Std Bk Cp"/>
              </a:endParaRPr>
            </a:p>
          </p:txBody>
        </p:sp>
      </p:grpSp>
      <p:sp>
        <p:nvSpPr>
          <p:cNvPr id="26" name="Text Box 6"/>
          <p:cNvSpPr txBox="1">
            <a:spLocks noChangeArrowheads="1"/>
          </p:cNvSpPr>
          <p:nvPr/>
        </p:nvSpPr>
        <p:spPr bwMode="auto">
          <a:xfrm>
            <a:off x="3068273" y="4738913"/>
            <a:ext cx="3124200" cy="396875"/>
          </a:xfrm>
          <a:prstGeom prst="rect">
            <a:avLst/>
          </a:prstGeom>
          <a:noFill/>
          <a:ln w="9525" algn="ctr">
            <a:noFill/>
            <a:miter lim="800000"/>
            <a:headEnd/>
            <a:tailEnd/>
          </a:ln>
        </p:spPr>
        <p:txBody>
          <a:bodyPr>
            <a:spAutoFit/>
          </a:bodyPr>
          <a:lstStyle/>
          <a:p>
            <a:pPr algn="ctr" eaLnBrk="1" hangingPunct="1">
              <a:spcBef>
                <a:spcPct val="50000"/>
              </a:spcBef>
            </a:pPr>
            <a:r>
              <a:rPr lang="en-US" sz="2000" dirty="0">
                <a:solidFill>
                  <a:schemeClr val="tx2">
                    <a:lumMod val="75000"/>
                  </a:schemeClr>
                </a:solidFill>
                <a:latin typeface="ITC Franklin Gothic Std Bk Cp"/>
              </a:rPr>
              <a:t>F&amp;A Costs </a:t>
            </a:r>
            <a:r>
              <a:rPr lang="en-US" sz="2000" dirty="0">
                <a:solidFill>
                  <a:schemeClr val="tx2">
                    <a:lumMod val="75000"/>
                  </a:schemeClr>
                </a:solidFill>
                <a:latin typeface="ITC Franklin Gothic Std Bk Cp"/>
                <a:cs typeface="Arial" charset="0"/>
              </a:rPr>
              <a:t>÷</a:t>
            </a:r>
            <a:r>
              <a:rPr lang="en-US" sz="2000" dirty="0">
                <a:solidFill>
                  <a:schemeClr val="tx2">
                    <a:lumMod val="75000"/>
                  </a:schemeClr>
                </a:solidFill>
                <a:latin typeface="ITC Franklin Gothic Std Bk Cp"/>
              </a:rPr>
              <a:t> Direct Costs</a:t>
            </a:r>
          </a:p>
        </p:txBody>
      </p:sp>
      <p:sp>
        <p:nvSpPr>
          <p:cNvPr id="27" name="Line 12"/>
          <p:cNvSpPr>
            <a:spLocks noChangeShapeType="1"/>
          </p:cNvSpPr>
          <p:nvPr/>
        </p:nvSpPr>
        <p:spPr bwMode="auto">
          <a:xfrm>
            <a:off x="3124199" y="4267200"/>
            <a:ext cx="382223" cy="471713"/>
          </a:xfrm>
          <a:prstGeom prst="line">
            <a:avLst/>
          </a:prstGeom>
          <a:noFill/>
          <a:ln w="44450">
            <a:solidFill>
              <a:schemeClr val="tx2">
                <a:lumMod val="75000"/>
              </a:schemeClr>
            </a:solidFill>
            <a:miter lim="800000"/>
            <a:headEnd/>
            <a:tailEnd type="triangle" w="med" len="med"/>
          </a:ln>
        </p:spPr>
        <p:txBody>
          <a:bodyPr wrap="none"/>
          <a:lstStyle/>
          <a:p>
            <a:endParaRPr lang="en-US" dirty="0"/>
          </a:p>
        </p:txBody>
      </p:sp>
      <p:sp>
        <p:nvSpPr>
          <p:cNvPr id="28" name="Line 13"/>
          <p:cNvSpPr>
            <a:spLocks noChangeShapeType="1"/>
          </p:cNvSpPr>
          <p:nvPr/>
        </p:nvSpPr>
        <p:spPr bwMode="auto">
          <a:xfrm flipH="1">
            <a:off x="5320410" y="4154649"/>
            <a:ext cx="242190" cy="589212"/>
          </a:xfrm>
          <a:prstGeom prst="line">
            <a:avLst/>
          </a:prstGeom>
          <a:noFill/>
          <a:ln w="44450">
            <a:solidFill>
              <a:schemeClr val="tx2">
                <a:lumMod val="75000"/>
              </a:schemeClr>
            </a:solidFill>
            <a:miter lim="800000"/>
            <a:headEnd/>
            <a:tailEnd type="triangle" w="med" len="med"/>
          </a:ln>
        </p:spPr>
        <p:txBody>
          <a:bodyPr wrap="none"/>
          <a:lstStyle/>
          <a:p>
            <a:endParaRPr lang="en-US" dirty="0"/>
          </a:p>
        </p:txBody>
      </p:sp>
      <p:sp>
        <p:nvSpPr>
          <p:cNvPr id="29" name="Line 16"/>
          <p:cNvSpPr>
            <a:spLocks noChangeShapeType="1"/>
          </p:cNvSpPr>
          <p:nvPr/>
        </p:nvSpPr>
        <p:spPr bwMode="auto">
          <a:xfrm>
            <a:off x="4554523" y="5055489"/>
            <a:ext cx="0" cy="457200"/>
          </a:xfrm>
          <a:prstGeom prst="line">
            <a:avLst/>
          </a:prstGeom>
          <a:noFill/>
          <a:ln w="44450">
            <a:solidFill>
              <a:schemeClr val="tx2">
                <a:lumMod val="75000"/>
              </a:schemeClr>
            </a:solidFill>
            <a:miter lim="800000"/>
            <a:headEnd/>
            <a:tailEnd type="triangle" w="med" len="med"/>
          </a:ln>
        </p:spPr>
        <p:txBody>
          <a:bodyPr wrap="none"/>
          <a:lstStyle/>
          <a:p>
            <a:endParaRPr lang="en-US" dirty="0"/>
          </a:p>
        </p:txBody>
      </p:sp>
      <p:sp>
        <p:nvSpPr>
          <p:cNvPr id="30" name="Line 14"/>
          <p:cNvSpPr>
            <a:spLocks noChangeShapeType="1"/>
          </p:cNvSpPr>
          <p:nvPr/>
        </p:nvSpPr>
        <p:spPr bwMode="auto">
          <a:xfrm flipH="1">
            <a:off x="2347694" y="4929882"/>
            <a:ext cx="776506" cy="0"/>
          </a:xfrm>
          <a:prstGeom prst="line">
            <a:avLst/>
          </a:prstGeom>
          <a:noFill/>
          <a:ln w="44450">
            <a:solidFill>
              <a:schemeClr val="tx2">
                <a:lumMod val="75000"/>
              </a:schemeClr>
            </a:solidFill>
            <a:miter lim="800000"/>
            <a:headEnd/>
            <a:tailEnd type="triangle" w="med" len="med"/>
          </a:ln>
        </p:spPr>
        <p:txBody>
          <a:bodyPr wrap="none"/>
          <a:lstStyle/>
          <a:p>
            <a:endParaRPr lang="en-US" dirty="0"/>
          </a:p>
        </p:txBody>
      </p:sp>
      <p:sp>
        <p:nvSpPr>
          <p:cNvPr id="31" name="Line 15"/>
          <p:cNvSpPr>
            <a:spLocks noChangeShapeType="1"/>
          </p:cNvSpPr>
          <p:nvPr/>
        </p:nvSpPr>
        <p:spPr bwMode="auto">
          <a:xfrm>
            <a:off x="6134100" y="4929882"/>
            <a:ext cx="571500" cy="0"/>
          </a:xfrm>
          <a:prstGeom prst="line">
            <a:avLst/>
          </a:prstGeom>
          <a:noFill/>
          <a:ln w="44450">
            <a:solidFill>
              <a:schemeClr val="tx2">
                <a:lumMod val="75000"/>
              </a:schemeClr>
            </a:solidFill>
            <a:miter lim="800000"/>
            <a:headEnd/>
            <a:tailEnd type="triangle" w="med" len="med"/>
          </a:ln>
        </p:spPr>
        <p:txBody>
          <a:bodyPr wrap="none"/>
          <a:lstStyle/>
          <a:p>
            <a:endParaRPr lang="en-US" dirty="0"/>
          </a:p>
        </p:txBody>
      </p:sp>
    </p:spTree>
    <p:custDataLst>
      <p:tags r:id="rId1"/>
    </p:custDataLst>
    <p:extLst>
      <p:ext uri="{BB962C8B-B14F-4D97-AF65-F5344CB8AC3E}">
        <p14:creationId xmlns:p14="http://schemas.microsoft.com/office/powerpoint/2010/main" val="3420223420"/>
      </p:ext>
    </p:extLst>
  </p:cSld>
  <p:clrMapOvr>
    <a:masterClrMapping/>
  </p:clrMapOvr>
  <mc:AlternateContent xmlns:mc="http://schemas.openxmlformats.org/markup-compatibility/2006" xmlns:p14="http://schemas.microsoft.com/office/powerpoint/2010/main">
    <mc:Choice Requires="p14">
      <p:transition spd="slow" p14:dur="2000" advTm="577"/>
    </mc:Choice>
    <mc:Fallback xmlns="">
      <p:transition spd="slow" advTm="5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Types of F&amp;A Rates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600200"/>
            <a:ext cx="8229600" cy="4267199"/>
          </a:xfrm>
        </p:spPr>
        <p:txBody>
          <a:bodyPr>
            <a:normAutofit fontScale="92500" lnSpcReduction="10000"/>
          </a:bodyPr>
          <a:lstStyle/>
          <a:p>
            <a:pPr>
              <a:defRPr/>
            </a:pPr>
            <a:r>
              <a:rPr lang="en-US" sz="2600" dirty="0" smtClean="0">
                <a:solidFill>
                  <a:schemeClr val="tx2">
                    <a:lumMod val="75000"/>
                  </a:schemeClr>
                </a:solidFill>
                <a:latin typeface="ITC Franklin Gothic Std Bk Cp"/>
              </a:rPr>
              <a:t>Negotiated </a:t>
            </a:r>
            <a:r>
              <a:rPr lang="en-US" sz="2600" dirty="0">
                <a:solidFill>
                  <a:schemeClr val="tx2">
                    <a:lumMod val="75000"/>
                  </a:schemeClr>
                </a:solidFill>
                <a:latin typeface="ITC Franklin Gothic Std Bk Cp"/>
              </a:rPr>
              <a:t>lump sum for F&amp;A   </a:t>
            </a:r>
            <a:r>
              <a:rPr lang="en-US" sz="2600" i="1" dirty="0">
                <a:solidFill>
                  <a:schemeClr val="tx2">
                    <a:lumMod val="75000"/>
                  </a:schemeClr>
                </a:solidFill>
                <a:latin typeface="ITC Franklin Gothic Std Bk Cp"/>
              </a:rPr>
              <a:t>App III C.3</a:t>
            </a:r>
          </a:p>
          <a:p>
            <a:pPr>
              <a:defRPr/>
            </a:pPr>
            <a:endParaRPr lang="en-US" sz="2600" dirty="0">
              <a:solidFill>
                <a:schemeClr val="tx2">
                  <a:lumMod val="75000"/>
                </a:schemeClr>
              </a:solidFill>
              <a:latin typeface="ITC Franklin Gothic Std Bk Cp"/>
            </a:endParaRPr>
          </a:p>
          <a:p>
            <a:pPr>
              <a:defRPr/>
            </a:pPr>
            <a:r>
              <a:rPr lang="en-US" sz="2600" dirty="0">
                <a:solidFill>
                  <a:srgbClr val="FF0000"/>
                </a:solidFill>
                <a:latin typeface="ITC Franklin Gothic Std Bk Cp"/>
              </a:rPr>
              <a:t>Predetermined rates - normally for 2-4 years </a:t>
            </a:r>
            <a:r>
              <a:rPr lang="en-US" sz="2600" i="1" dirty="0" smtClean="0">
                <a:solidFill>
                  <a:srgbClr val="FF0000"/>
                </a:solidFill>
                <a:latin typeface="ITC Franklin Gothic Std Bk Cp"/>
              </a:rPr>
              <a:t>App III C.4</a:t>
            </a:r>
            <a:endParaRPr lang="en-US" sz="2600" i="1" dirty="0">
              <a:solidFill>
                <a:srgbClr val="FF0000"/>
              </a:solidFill>
              <a:latin typeface="ITC Franklin Gothic Std Bk Cp"/>
            </a:endParaRPr>
          </a:p>
          <a:p>
            <a:pPr>
              <a:defRPr/>
            </a:pPr>
            <a:endParaRPr lang="en-US" sz="2600" dirty="0">
              <a:solidFill>
                <a:schemeClr val="tx2">
                  <a:lumMod val="75000"/>
                </a:schemeClr>
              </a:solidFill>
              <a:latin typeface="ITC Franklin Gothic Std Bk Cp"/>
            </a:endParaRPr>
          </a:p>
          <a:p>
            <a:pPr>
              <a:defRPr/>
            </a:pPr>
            <a:r>
              <a:rPr lang="en-US" sz="2600" dirty="0">
                <a:solidFill>
                  <a:schemeClr val="tx2">
                    <a:lumMod val="75000"/>
                  </a:schemeClr>
                </a:solidFill>
                <a:latin typeface="ITC Franklin Gothic Std Bk Cp"/>
              </a:rPr>
              <a:t>Fixed rates and carry forward provisions </a:t>
            </a:r>
            <a:r>
              <a:rPr lang="en-US" sz="2600" i="1" dirty="0" smtClean="0">
                <a:solidFill>
                  <a:schemeClr val="tx2">
                    <a:lumMod val="75000"/>
                  </a:schemeClr>
                </a:solidFill>
                <a:latin typeface="ITC Franklin Gothic Std Bk Cp"/>
              </a:rPr>
              <a:t>App III C.5</a:t>
            </a:r>
            <a:endParaRPr lang="en-US" sz="2600" i="1" dirty="0">
              <a:solidFill>
                <a:schemeClr val="tx2">
                  <a:lumMod val="75000"/>
                </a:schemeClr>
              </a:solidFill>
              <a:latin typeface="ITC Franklin Gothic Std Bk Cp"/>
            </a:endParaRPr>
          </a:p>
          <a:p>
            <a:pPr>
              <a:defRPr/>
            </a:pPr>
            <a:endParaRPr lang="en-US" sz="2600" dirty="0">
              <a:solidFill>
                <a:schemeClr val="tx2">
                  <a:lumMod val="75000"/>
                </a:schemeClr>
              </a:solidFill>
              <a:latin typeface="ITC Franklin Gothic Std Bk Cp"/>
            </a:endParaRPr>
          </a:p>
          <a:p>
            <a:pPr>
              <a:defRPr/>
            </a:pPr>
            <a:r>
              <a:rPr lang="en-US" sz="2600" dirty="0">
                <a:solidFill>
                  <a:srgbClr val="FF0000"/>
                </a:solidFill>
                <a:latin typeface="ITC Franklin Gothic Std Bk Cp"/>
              </a:rPr>
              <a:t>Provisional and final rates </a:t>
            </a:r>
            <a:r>
              <a:rPr lang="en-US" sz="2600" i="1" dirty="0" smtClean="0">
                <a:solidFill>
                  <a:srgbClr val="FF0000"/>
                </a:solidFill>
                <a:latin typeface="ITC Franklin Gothic Std Bk Cp"/>
              </a:rPr>
              <a:t>App III C.6</a:t>
            </a:r>
            <a:endParaRPr lang="en-US" sz="2600" i="1" dirty="0">
              <a:solidFill>
                <a:srgbClr val="FF0000"/>
              </a:solidFill>
              <a:latin typeface="ITC Franklin Gothic Std Bk Cp"/>
            </a:endParaRPr>
          </a:p>
          <a:p>
            <a:pPr>
              <a:defRPr/>
            </a:pPr>
            <a:endParaRPr lang="en-US" sz="2600" dirty="0">
              <a:solidFill>
                <a:schemeClr val="tx2">
                  <a:lumMod val="75000"/>
                </a:schemeClr>
              </a:solidFill>
              <a:latin typeface="ITC Franklin Gothic Std Bk Cp"/>
            </a:endParaRPr>
          </a:p>
          <a:p>
            <a:pPr>
              <a:defRPr/>
            </a:pPr>
            <a:r>
              <a:rPr lang="en-US" sz="2600" dirty="0">
                <a:solidFill>
                  <a:schemeClr val="tx2">
                    <a:lumMod val="75000"/>
                  </a:schemeClr>
                </a:solidFill>
                <a:latin typeface="ITC Franklin Gothic Std Bk Cp"/>
              </a:rPr>
              <a:t>Simplified Method for Small Institutions (&lt;</a:t>
            </a:r>
            <a:r>
              <a:rPr lang="en-US" sz="2600" b="1" dirty="0">
                <a:solidFill>
                  <a:schemeClr val="tx2">
                    <a:lumMod val="75000"/>
                  </a:schemeClr>
                </a:solidFill>
                <a:latin typeface="ITC Franklin Gothic Std Bk Cp"/>
              </a:rPr>
              <a:t>$10 million</a:t>
            </a:r>
            <a:r>
              <a:rPr lang="en-US" sz="2600" dirty="0">
                <a:solidFill>
                  <a:schemeClr val="tx2">
                    <a:lumMod val="75000"/>
                  </a:schemeClr>
                </a:solidFill>
                <a:latin typeface="ITC Franklin Gothic Std Bk Cp"/>
              </a:rPr>
              <a:t> total direct cost in a year) </a:t>
            </a:r>
            <a:r>
              <a:rPr lang="en-US" sz="2600" i="1" dirty="0" smtClean="0">
                <a:solidFill>
                  <a:schemeClr val="tx2">
                    <a:lumMod val="75000"/>
                  </a:schemeClr>
                </a:solidFill>
                <a:latin typeface="ITC Franklin Gothic Std Bk Cp"/>
              </a:rPr>
              <a:t>App III D</a:t>
            </a:r>
            <a:endParaRPr lang="en-US" sz="2600" i="1" dirty="0">
              <a:solidFill>
                <a:schemeClr val="tx2">
                  <a:lumMod val="75000"/>
                </a:schemeClr>
              </a:solidFill>
              <a:latin typeface="ITC Franklin Gothic Std Bk Cp"/>
            </a:endParaRPr>
          </a:p>
          <a:p>
            <a:pPr lvl="1"/>
            <a:endParaRPr lang="en-US" sz="20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128644327"/>
      </p:ext>
    </p:extLst>
  </p:cSld>
  <p:clrMapOvr>
    <a:masterClrMapping/>
  </p:clrMapOvr>
  <mc:AlternateContent xmlns:mc="http://schemas.openxmlformats.org/markup-compatibility/2006" xmlns:p14="http://schemas.microsoft.com/office/powerpoint/2010/main">
    <mc:Choice Requires="p14">
      <p:transition spd="slow" p14:dur="2000" advTm="264"/>
    </mc:Choice>
    <mc:Fallback xmlns="">
      <p:transition spd="slow" advTm="26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Current UVa F&amp;A Rate Letter</a:t>
            </a:r>
            <a:endParaRPr lang="en-US" sz="3200" dirty="0">
              <a:solidFill>
                <a:srgbClr val="1F497D">
                  <a:lumMod val="75000"/>
                </a:srgbClr>
              </a:solidFill>
              <a:latin typeface="ITC Franklin Gothic Std Bk Cp"/>
              <a:cs typeface="ITC Franklin Gothic Std Dm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pic>
        <p:nvPicPr>
          <p:cNvPr id="3" name="Picture 2"/>
          <p:cNvPicPr>
            <a:picLocks noChangeAspect="1"/>
          </p:cNvPicPr>
          <p:nvPr/>
        </p:nvPicPr>
        <p:blipFill>
          <a:blip r:embed="rId5"/>
          <a:stretch>
            <a:fillRect/>
          </a:stretch>
        </p:blipFill>
        <p:spPr>
          <a:xfrm>
            <a:off x="2133600" y="1295400"/>
            <a:ext cx="5078697" cy="4700566"/>
          </a:xfrm>
          <a:prstGeom prst="rect">
            <a:avLst/>
          </a:prstGeom>
        </p:spPr>
      </p:pic>
    </p:spTree>
    <p:extLst>
      <p:ext uri="{BB962C8B-B14F-4D97-AF65-F5344CB8AC3E}">
        <p14:creationId xmlns:p14="http://schemas.microsoft.com/office/powerpoint/2010/main" val="1848449060"/>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F&amp;A Rate Extension </a:t>
            </a:r>
            <a:r>
              <a:rPr lang="en-US" sz="3200" dirty="0" smtClean="0">
                <a:solidFill>
                  <a:srgbClr val="1F497D">
                    <a:lumMod val="75000"/>
                  </a:srgbClr>
                </a:solidFill>
                <a:latin typeface="ITC Franklin Gothic Std Bk Cp"/>
              </a:rPr>
              <a:t>Requests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600200"/>
            <a:ext cx="8229600" cy="4267199"/>
          </a:xfrm>
        </p:spPr>
        <p:txBody>
          <a:bodyPr>
            <a:normAutofit/>
          </a:bodyPr>
          <a:lstStyle/>
          <a:p>
            <a:pPr>
              <a:defRPr/>
            </a:pPr>
            <a:r>
              <a:rPr lang="en-US" sz="2600" dirty="0" smtClean="0">
                <a:solidFill>
                  <a:schemeClr val="tx2">
                    <a:lumMod val="75000"/>
                  </a:schemeClr>
                </a:solidFill>
                <a:latin typeface="ITC Franklin Gothic Std Bk Cp"/>
              </a:rPr>
              <a:t>UVA </a:t>
            </a:r>
            <a:r>
              <a:rPr lang="en-US" sz="2600" dirty="0" smtClean="0">
                <a:solidFill>
                  <a:schemeClr val="tx2">
                    <a:lumMod val="75000"/>
                  </a:schemeClr>
                </a:solidFill>
                <a:latin typeface="ITC Franklin Gothic Std Bk Cp"/>
              </a:rPr>
              <a:t>was granted a four year extension of the current rates in FY2020</a:t>
            </a:r>
          </a:p>
          <a:p>
            <a:pPr>
              <a:defRPr/>
            </a:pPr>
            <a:r>
              <a:rPr lang="en-US" sz="2600" dirty="0" smtClean="0">
                <a:solidFill>
                  <a:schemeClr val="tx2">
                    <a:lumMod val="75000"/>
                  </a:schemeClr>
                </a:solidFill>
                <a:latin typeface="ITC Franklin Gothic Std Bk Cp"/>
              </a:rPr>
              <a:t>One year extension (of rates and base) due to COVID-19</a:t>
            </a:r>
          </a:p>
          <a:p>
            <a:pPr>
              <a:defRPr/>
            </a:pPr>
            <a:r>
              <a:rPr lang="en-US" sz="2600" dirty="0" smtClean="0">
                <a:solidFill>
                  <a:schemeClr val="tx2">
                    <a:lumMod val="75000"/>
                  </a:schemeClr>
                </a:solidFill>
                <a:latin typeface="ITC Franklin Gothic Std Bk Cp"/>
              </a:rPr>
              <a:t>FY2022 will be next base year</a:t>
            </a:r>
            <a:endParaRPr lang="en-US" sz="2600" dirty="0" smtClean="0">
              <a:solidFill>
                <a:schemeClr val="tx2">
                  <a:lumMod val="75000"/>
                </a:schemeClr>
              </a:solidFill>
              <a:latin typeface="ITC Franklin Gothic Std Bk Cp"/>
            </a:endParaRP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1310923762"/>
      </p:ext>
    </p:extLst>
  </p:cSld>
  <p:clrMapOvr>
    <a:masterClrMapping/>
  </p:clrMapOvr>
  <mc:AlternateContent xmlns:mc="http://schemas.openxmlformats.org/markup-compatibility/2006" xmlns:p14="http://schemas.microsoft.com/office/powerpoint/2010/main">
    <mc:Choice Requires="p14">
      <p:transition spd="slow" p14:dur="2000" advTm="264"/>
    </mc:Choice>
    <mc:Fallback xmlns="">
      <p:transition spd="slow" advTm="26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ushedge_solid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 y="5194968"/>
            <a:ext cx="9144000" cy="1676400"/>
          </a:xfrm>
          <a:prstGeom prst="rect">
            <a:avLst/>
          </a:prstGeom>
        </p:spPr>
      </p:pic>
      <p:pic>
        <p:nvPicPr>
          <p:cNvPr id="24" name="Picture 23" descr="UVA_Primary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771" y="6400800"/>
            <a:ext cx="1353129" cy="333562"/>
          </a:xfrm>
          <a:prstGeom prst="rect">
            <a:avLst/>
          </a:prstGeom>
        </p:spPr>
      </p:pic>
      <p:sp>
        <p:nvSpPr>
          <p:cNvPr id="9" name="Title 1"/>
          <p:cNvSpPr txBox="1">
            <a:spLocks/>
          </p:cNvSpPr>
          <p:nvPr/>
        </p:nvSpPr>
        <p:spPr>
          <a:xfrm>
            <a:off x="457200" y="2728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pPr fontAlgn="auto">
              <a:spcAft>
                <a:spcPts val="0"/>
              </a:spcAft>
            </a:pPr>
            <a:r>
              <a:rPr lang="en-US" sz="3200" dirty="0" smtClean="0">
                <a:solidFill>
                  <a:srgbClr val="1F497D">
                    <a:lumMod val="75000"/>
                  </a:srgbClr>
                </a:solidFill>
                <a:latin typeface="ITC Franklin Gothic Std Bk Cp"/>
              </a:rPr>
              <a:t>Commonly Used Acronyms</a:t>
            </a:r>
            <a:endParaRPr lang="en-US" sz="3200" dirty="0">
              <a:solidFill>
                <a:srgbClr val="1F497D">
                  <a:lumMod val="75000"/>
                </a:srgbClr>
              </a:solidFill>
              <a:latin typeface="ITC Franklin Gothic Std Bk Cp"/>
              <a:cs typeface="ITC Franklin Gothic Std Dm Cp"/>
            </a:endParaRPr>
          </a:p>
        </p:txBody>
      </p:sp>
      <p:sp>
        <p:nvSpPr>
          <p:cNvPr id="3" name="Content Placeholder 2"/>
          <p:cNvSpPr>
            <a:spLocks noGrp="1"/>
          </p:cNvSpPr>
          <p:nvPr>
            <p:ph idx="1"/>
          </p:nvPr>
        </p:nvSpPr>
        <p:spPr>
          <a:xfrm>
            <a:off x="457200" y="1219200"/>
            <a:ext cx="8229600" cy="5048349"/>
          </a:xfrm>
        </p:spPr>
        <p:txBody>
          <a:bodyPr>
            <a:normAutofit/>
          </a:bodyPr>
          <a:lstStyle/>
          <a:p>
            <a:pPr>
              <a:lnSpc>
                <a:spcPct val="90000"/>
              </a:lnSpc>
              <a:defRPr/>
            </a:pPr>
            <a:r>
              <a:rPr lang="en-US" sz="2000" dirty="0">
                <a:solidFill>
                  <a:schemeClr val="tx2">
                    <a:lumMod val="75000"/>
                  </a:schemeClr>
                </a:solidFill>
                <a:latin typeface="ITC Franklin Gothic Std Bk Cp"/>
              </a:rPr>
              <a:t>F&amp;A – 	</a:t>
            </a:r>
            <a:r>
              <a:rPr lang="en-US" sz="2000" dirty="0" smtClean="0">
                <a:solidFill>
                  <a:schemeClr val="tx2">
                    <a:lumMod val="75000"/>
                  </a:schemeClr>
                </a:solidFill>
                <a:latin typeface="ITC Franklin Gothic Std Bk Cp"/>
              </a:rPr>
              <a:t> Facilities </a:t>
            </a:r>
            <a:r>
              <a:rPr lang="en-US" sz="2000" dirty="0">
                <a:solidFill>
                  <a:schemeClr val="tx2">
                    <a:lumMod val="75000"/>
                  </a:schemeClr>
                </a:solidFill>
                <a:latin typeface="ITC Franklin Gothic Std Bk Cp"/>
              </a:rPr>
              <a:t>and </a:t>
            </a:r>
            <a:r>
              <a:rPr lang="en-US" sz="2000" dirty="0" smtClean="0">
                <a:solidFill>
                  <a:schemeClr val="tx2">
                    <a:lumMod val="75000"/>
                  </a:schemeClr>
                </a:solidFill>
                <a:latin typeface="ITC Franklin Gothic Std Bk Cp"/>
              </a:rPr>
              <a:t>Administrative = Indirect </a:t>
            </a:r>
            <a:r>
              <a:rPr lang="en-US" sz="2000" dirty="0">
                <a:solidFill>
                  <a:schemeClr val="tx2">
                    <a:lumMod val="75000"/>
                  </a:schemeClr>
                </a:solidFill>
                <a:latin typeface="ITC Franklin Gothic Std Bk Cp"/>
              </a:rPr>
              <a:t>Costs</a:t>
            </a:r>
          </a:p>
          <a:p>
            <a:pPr>
              <a:lnSpc>
                <a:spcPct val="90000"/>
              </a:lnSpc>
              <a:defRPr/>
            </a:pPr>
            <a:r>
              <a:rPr lang="en-US" sz="2000" dirty="0">
                <a:solidFill>
                  <a:srgbClr val="FF0000"/>
                </a:solidFill>
                <a:latin typeface="ITC Franklin Gothic Std Bk Cp"/>
              </a:rPr>
              <a:t>MTDC </a:t>
            </a:r>
            <a:r>
              <a:rPr lang="en-US" sz="2000" dirty="0" smtClean="0">
                <a:solidFill>
                  <a:srgbClr val="FF0000"/>
                </a:solidFill>
                <a:latin typeface="ITC Franklin Gothic Std Bk Cp"/>
              </a:rPr>
              <a:t>–  Modified </a:t>
            </a:r>
            <a:r>
              <a:rPr lang="en-US" sz="2000" dirty="0">
                <a:solidFill>
                  <a:srgbClr val="FF0000"/>
                </a:solidFill>
                <a:latin typeface="ITC Franklin Gothic Std Bk Cp"/>
              </a:rPr>
              <a:t>Total Direct Cost</a:t>
            </a:r>
          </a:p>
          <a:p>
            <a:pPr>
              <a:lnSpc>
                <a:spcPct val="90000"/>
              </a:lnSpc>
              <a:defRPr/>
            </a:pPr>
            <a:r>
              <a:rPr lang="en-US" sz="2000" dirty="0">
                <a:solidFill>
                  <a:schemeClr val="tx2">
                    <a:lumMod val="75000"/>
                  </a:schemeClr>
                </a:solidFill>
                <a:latin typeface="ITC Franklin Gothic Std Bk Cp"/>
              </a:rPr>
              <a:t>MTC – 	</a:t>
            </a:r>
            <a:r>
              <a:rPr lang="en-US" sz="2000" dirty="0" smtClean="0">
                <a:solidFill>
                  <a:schemeClr val="tx2">
                    <a:lumMod val="75000"/>
                  </a:schemeClr>
                </a:solidFill>
                <a:latin typeface="ITC Franklin Gothic Std Bk Cp"/>
              </a:rPr>
              <a:t> Modified </a:t>
            </a:r>
            <a:r>
              <a:rPr lang="en-US" sz="2000" dirty="0">
                <a:solidFill>
                  <a:schemeClr val="tx2">
                    <a:lumMod val="75000"/>
                  </a:schemeClr>
                </a:solidFill>
                <a:latin typeface="ITC Franklin Gothic Std Bk Cp"/>
              </a:rPr>
              <a:t>Total Cost	</a:t>
            </a:r>
          </a:p>
          <a:p>
            <a:pPr>
              <a:lnSpc>
                <a:spcPct val="90000"/>
              </a:lnSpc>
              <a:defRPr/>
            </a:pPr>
            <a:r>
              <a:rPr lang="en-US" sz="2000" dirty="0">
                <a:solidFill>
                  <a:schemeClr val="tx2">
                    <a:lumMod val="75000"/>
                  </a:schemeClr>
                </a:solidFill>
                <a:latin typeface="ITC Franklin Gothic Std Bk Cp"/>
              </a:rPr>
              <a:t>TDC – 	</a:t>
            </a:r>
            <a:r>
              <a:rPr lang="en-US" sz="2000" dirty="0" smtClean="0">
                <a:solidFill>
                  <a:schemeClr val="tx2">
                    <a:lumMod val="75000"/>
                  </a:schemeClr>
                </a:solidFill>
                <a:latin typeface="ITC Franklin Gothic Std Bk Cp"/>
              </a:rPr>
              <a:t> Total </a:t>
            </a:r>
            <a:r>
              <a:rPr lang="en-US" sz="2000" dirty="0">
                <a:solidFill>
                  <a:schemeClr val="tx2">
                    <a:lumMod val="75000"/>
                  </a:schemeClr>
                </a:solidFill>
                <a:latin typeface="ITC Franklin Gothic Std Bk Cp"/>
              </a:rPr>
              <a:t>Direct Cost</a:t>
            </a:r>
          </a:p>
          <a:p>
            <a:pPr>
              <a:lnSpc>
                <a:spcPct val="90000"/>
              </a:lnSpc>
              <a:defRPr/>
            </a:pPr>
            <a:r>
              <a:rPr lang="en-US" sz="2000" dirty="0">
                <a:solidFill>
                  <a:schemeClr val="tx2">
                    <a:lumMod val="75000"/>
                  </a:schemeClr>
                </a:solidFill>
                <a:latin typeface="ITC Franklin Gothic Std Bk Cp"/>
              </a:rPr>
              <a:t>S&amp;W – 	</a:t>
            </a:r>
            <a:r>
              <a:rPr lang="en-US" sz="2000" dirty="0" smtClean="0">
                <a:solidFill>
                  <a:schemeClr val="tx2">
                    <a:lumMod val="75000"/>
                  </a:schemeClr>
                </a:solidFill>
                <a:latin typeface="ITC Franklin Gothic Std Bk Cp"/>
              </a:rPr>
              <a:t> Salaries </a:t>
            </a:r>
            <a:r>
              <a:rPr lang="en-US" sz="2000" dirty="0">
                <a:solidFill>
                  <a:schemeClr val="tx2">
                    <a:lumMod val="75000"/>
                  </a:schemeClr>
                </a:solidFill>
                <a:latin typeface="ITC Franklin Gothic Std Bk Cp"/>
              </a:rPr>
              <a:t>and Wages</a:t>
            </a:r>
          </a:p>
          <a:p>
            <a:pPr>
              <a:lnSpc>
                <a:spcPct val="90000"/>
              </a:lnSpc>
              <a:defRPr/>
            </a:pPr>
            <a:r>
              <a:rPr lang="en-US" sz="2000" dirty="0">
                <a:solidFill>
                  <a:schemeClr val="tx2">
                    <a:lumMod val="75000"/>
                  </a:schemeClr>
                </a:solidFill>
                <a:latin typeface="ITC Franklin Gothic Std Bk Cp"/>
              </a:rPr>
              <a:t>FTE – 	</a:t>
            </a:r>
            <a:r>
              <a:rPr lang="en-US" sz="2000" dirty="0" smtClean="0">
                <a:solidFill>
                  <a:schemeClr val="tx2">
                    <a:lumMod val="75000"/>
                  </a:schemeClr>
                </a:solidFill>
                <a:latin typeface="ITC Franklin Gothic Std Bk Cp"/>
              </a:rPr>
              <a:t> Full </a:t>
            </a:r>
            <a:r>
              <a:rPr lang="en-US" sz="2000" dirty="0">
                <a:solidFill>
                  <a:schemeClr val="tx2">
                    <a:lumMod val="75000"/>
                  </a:schemeClr>
                </a:solidFill>
                <a:latin typeface="ITC Franklin Gothic Std Bk Cp"/>
              </a:rPr>
              <a:t>Time Equivalent</a:t>
            </a:r>
          </a:p>
          <a:p>
            <a:pPr>
              <a:lnSpc>
                <a:spcPct val="90000"/>
              </a:lnSpc>
              <a:defRPr/>
            </a:pPr>
            <a:r>
              <a:rPr lang="en-US" sz="2000" dirty="0">
                <a:solidFill>
                  <a:schemeClr val="tx2">
                    <a:lumMod val="75000"/>
                  </a:schemeClr>
                </a:solidFill>
                <a:latin typeface="ITC Franklin Gothic Std Bk Cp"/>
              </a:rPr>
              <a:t>GA - </a:t>
            </a:r>
            <a:r>
              <a:rPr lang="en-US" sz="2000" dirty="0" smtClean="0">
                <a:solidFill>
                  <a:schemeClr val="tx2">
                    <a:lumMod val="75000"/>
                  </a:schemeClr>
                </a:solidFill>
                <a:latin typeface="ITC Franklin Gothic Std Bk Cp"/>
              </a:rPr>
              <a:t>	 General </a:t>
            </a:r>
            <a:r>
              <a:rPr lang="en-US" sz="2000" dirty="0">
                <a:solidFill>
                  <a:schemeClr val="tx2">
                    <a:lumMod val="75000"/>
                  </a:schemeClr>
                </a:solidFill>
                <a:latin typeface="ITC Franklin Gothic Std Bk Cp"/>
              </a:rPr>
              <a:t>Admin and General Expenses</a:t>
            </a:r>
          </a:p>
          <a:p>
            <a:pPr>
              <a:lnSpc>
                <a:spcPct val="90000"/>
              </a:lnSpc>
              <a:defRPr/>
            </a:pPr>
            <a:r>
              <a:rPr lang="en-US" sz="2000" dirty="0">
                <a:solidFill>
                  <a:schemeClr val="tx2">
                    <a:lumMod val="75000"/>
                  </a:schemeClr>
                </a:solidFill>
                <a:latin typeface="ITC Franklin Gothic Std Bk Cp"/>
              </a:rPr>
              <a:t>SPA – 	</a:t>
            </a:r>
            <a:r>
              <a:rPr lang="en-US" sz="2000" dirty="0" smtClean="0">
                <a:solidFill>
                  <a:schemeClr val="tx2">
                    <a:lumMod val="75000"/>
                  </a:schemeClr>
                </a:solidFill>
                <a:latin typeface="ITC Franklin Gothic Std Bk Cp"/>
              </a:rPr>
              <a:t> Sponsored </a:t>
            </a:r>
            <a:r>
              <a:rPr lang="en-US" sz="2000" dirty="0">
                <a:solidFill>
                  <a:schemeClr val="tx2">
                    <a:lumMod val="75000"/>
                  </a:schemeClr>
                </a:solidFill>
                <a:latin typeface="ITC Franklin Gothic Std Bk Cp"/>
              </a:rPr>
              <a:t>Projects Administration</a:t>
            </a:r>
          </a:p>
          <a:p>
            <a:pPr>
              <a:lnSpc>
                <a:spcPct val="90000"/>
              </a:lnSpc>
              <a:defRPr/>
            </a:pPr>
            <a:r>
              <a:rPr lang="en-US" sz="2000" dirty="0">
                <a:solidFill>
                  <a:schemeClr val="tx2">
                    <a:lumMod val="75000"/>
                  </a:schemeClr>
                </a:solidFill>
                <a:latin typeface="ITC Franklin Gothic Std Bk Cp"/>
              </a:rPr>
              <a:t>DA – 	</a:t>
            </a:r>
            <a:r>
              <a:rPr lang="en-US" sz="2000" dirty="0" smtClean="0">
                <a:solidFill>
                  <a:schemeClr val="tx2">
                    <a:lumMod val="75000"/>
                  </a:schemeClr>
                </a:solidFill>
                <a:latin typeface="ITC Franklin Gothic Std Bk Cp"/>
              </a:rPr>
              <a:t> Departmental </a:t>
            </a:r>
            <a:r>
              <a:rPr lang="en-US" sz="2000" dirty="0">
                <a:solidFill>
                  <a:schemeClr val="tx2">
                    <a:lumMod val="75000"/>
                  </a:schemeClr>
                </a:solidFill>
                <a:latin typeface="ITC Franklin Gothic Std Bk Cp"/>
              </a:rPr>
              <a:t>Administration</a:t>
            </a:r>
          </a:p>
          <a:p>
            <a:pPr>
              <a:lnSpc>
                <a:spcPct val="90000"/>
              </a:lnSpc>
              <a:defRPr/>
            </a:pPr>
            <a:r>
              <a:rPr lang="en-US" sz="2000" dirty="0">
                <a:solidFill>
                  <a:schemeClr val="tx2">
                    <a:lumMod val="75000"/>
                  </a:schemeClr>
                </a:solidFill>
                <a:latin typeface="ITC Franklin Gothic Std Bk Cp"/>
              </a:rPr>
              <a:t>OIA – 	</a:t>
            </a:r>
            <a:r>
              <a:rPr lang="en-US" sz="2000" dirty="0" smtClean="0">
                <a:solidFill>
                  <a:schemeClr val="tx2">
                    <a:lumMod val="75000"/>
                  </a:schemeClr>
                </a:solidFill>
                <a:latin typeface="ITC Franklin Gothic Std Bk Cp"/>
              </a:rPr>
              <a:t> Other </a:t>
            </a:r>
            <a:r>
              <a:rPr lang="en-US" sz="2000" dirty="0">
                <a:solidFill>
                  <a:schemeClr val="tx2">
                    <a:lumMod val="75000"/>
                  </a:schemeClr>
                </a:solidFill>
                <a:latin typeface="ITC Franklin Gothic Std Bk Cp"/>
              </a:rPr>
              <a:t>Institutional Activities</a:t>
            </a:r>
          </a:p>
          <a:p>
            <a:pPr>
              <a:lnSpc>
                <a:spcPct val="90000"/>
              </a:lnSpc>
              <a:defRPr/>
            </a:pPr>
            <a:r>
              <a:rPr lang="en-US" sz="2000" dirty="0">
                <a:solidFill>
                  <a:schemeClr val="tx2">
                    <a:lumMod val="75000"/>
                  </a:schemeClr>
                </a:solidFill>
                <a:latin typeface="ITC Franklin Gothic Std Bk Cp"/>
              </a:rPr>
              <a:t>OSA – 	</a:t>
            </a:r>
            <a:r>
              <a:rPr lang="en-US" sz="2000" dirty="0" smtClean="0">
                <a:solidFill>
                  <a:schemeClr val="tx2">
                    <a:lumMod val="75000"/>
                  </a:schemeClr>
                </a:solidFill>
                <a:latin typeface="ITC Franklin Gothic Std Bk Cp"/>
              </a:rPr>
              <a:t> Other </a:t>
            </a:r>
            <a:r>
              <a:rPr lang="en-US" sz="2000" dirty="0">
                <a:solidFill>
                  <a:schemeClr val="tx2">
                    <a:lumMod val="75000"/>
                  </a:schemeClr>
                </a:solidFill>
                <a:latin typeface="ITC Franklin Gothic Std Bk Cp"/>
              </a:rPr>
              <a:t>Sponsored Activities</a:t>
            </a:r>
          </a:p>
          <a:p>
            <a:pPr>
              <a:lnSpc>
                <a:spcPct val="90000"/>
              </a:lnSpc>
              <a:defRPr/>
            </a:pPr>
            <a:r>
              <a:rPr lang="en-US" sz="2000" dirty="0">
                <a:solidFill>
                  <a:schemeClr val="tx2">
                    <a:lumMod val="75000"/>
                  </a:schemeClr>
                </a:solidFill>
                <a:latin typeface="ITC Franklin Gothic Std Bk Cp"/>
              </a:rPr>
              <a:t>OR – 	</a:t>
            </a:r>
            <a:r>
              <a:rPr lang="en-US" sz="2000" dirty="0" smtClean="0">
                <a:solidFill>
                  <a:schemeClr val="tx2">
                    <a:lumMod val="75000"/>
                  </a:schemeClr>
                </a:solidFill>
                <a:latin typeface="ITC Franklin Gothic Std Bk Cp"/>
              </a:rPr>
              <a:t> </a:t>
            </a:r>
            <a:r>
              <a:rPr lang="en-US" sz="2000" dirty="0" smtClean="0">
                <a:solidFill>
                  <a:srgbClr val="FF0000"/>
                </a:solidFill>
                <a:latin typeface="ITC Franklin Gothic Std Bk Cp"/>
              </a:rPr>
              <a:t>Organized </a:t>
            </a:r>
            <a:r>
              <a:rPr lang="en-US" sz="2000" dirty="0">
                <a:solidFill>
                  <a:srgbClr val="FF0000"/>
                </a:solidFill>
                <a:latin typeface="ITC Franklin Gothic Std Bk Cp"/>
              </a:rPr>
              <a:t>Research</a:t>
            </a:r>
          </a:p>
          <a:p>
            <a:pPr>
              <a:lnSpc>
                <a:spcPct val="90000"/>
              </a:lnSpc>
              <a:defRPr/>
            </a:pPr>
            <a:r>
              <a:rPr lang="en-US" sz="2000" dirty="0">
                <a:solidFill>
                  <a:schemeClr val="tx2">
                    <a:lumMod val="75000"/>
                  </a:schemeClr>
                </a:solidFill>
                <a:latin typeface="ITC Franklin Gothic Std Bk Cp"/>
              </a:rPr>
              <a:t>O&amp;M - 	</a:t>
            </a:r>
            <a:r>
              <a:rPr lang="en-US" sz="2000" dirty="0" smtClean="0">
                <a:solidFill>
                  <a:schemeClr val="tx2">
                    <a:lumMod val="75000"/>
                  </a:schemeClr>
                </a:solidFill>
                <a:latin typeface="ITC Franklin Gothic Std Bk Cp"/>
              </a:rPr>
              <a:t> Operations </a:t>
            </a:r>
            <a:r>
              <a:rPr lang="en-US" sz="2000" dirty="0">
                <a:solidFill>
                  <a:schemeClr val="tx2">
                    <a:lumMod val="75000"/>
                  </a:schemeClr>
                </a:solidFill>
                <a:latin typeface="ITC Franklin Gothic Std Bk Cp"/>
              </a:rPr>
              <a:t>and </a:t>
            </a:r>
            <a:r>
              <a:rPr lang="en-US" sz="2000" dirty="0" smtClean="0">
                <a:solidFill>
                  <a:schemeClr val="tx2">
                    <a:lumMod val="75000"/>
                  </a:schemeClr>
                </a:solidFill>
                <a:latin typeface="ITC Franklin Gothic Std Bk Cp"/>
              </a:rPr>
              <a:t>Maintenance</a:t>
            </a:r>
          </a:p>
          <a:p>
            <a:pPr>
              <a:lnSpc>
                <a:spcPct val="90000"/>
              </a:lnSpc>
              <a:defRPr/>
            </a:pPr>
            <a:r>
              <a:rPr lang="en-US" sz="2000" dirty="0" smtClean="0">
                <a:solidFill>
                  <a:schemeClr val="tx2">
                    <a:lumMod val="75000"/>
                  </a:schemeClr>
                </a:solidFill>
                <a:latin typeface="ITC Franklin Gothic Std Bk Cp"/>
              </a:rPr>
              <a:t>IHE - 	 Institutions of Higher Education</a:t>
            </a:r>
          </a:p>
        </p:txBody>
      </p:sp>
      <p:sp>
        <p:nvSpPr>
          <p:cNvPr id="15" name="Date Placeholder 2"/>
          <p:cNvSpPr txBox="1">
            <a:spLocks/>
          </p:cNvSpPr>
          <p:nvPr/>
        </p:nvSpPr>
        <p:spPr>
          <a:xfrm>
            <a:off x="3124200" y="6449380"/>
            <a:ext cx="3657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800" b="0" i="0" kern="1200">
                <a:solidFill>
                  <a:schemeClr val="bg1"/>
                </a:solidFill>
                <a:latin typeface="FranklinGothicURWComBoo"/>
                <a:ea typeface="+mn-ea"/>
                <a:cs typeface="FranklinGothicURWComBoo"/>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white"/>
                </a:solidFill>
                <a:latin typeface="ITC Franklin Gothic Std Bk Cp"/>
                <a:cs typeface="ITC Franklin Gothic Std Bk Cp"/>
              </a:rPr>
              <a:t>Understanding F&amp;A Rates</a:t>
            </a:r>
            <a:endParaRPr lang="en-US" dirty="0">
              <a:solidFill>
                <a:prstClr val="white"/>
              </a:solidFill>
              <a:latin typeface="ITC Franklin Gothic Std Bk Cp"/>
              <a:cs typeface="ITC Franklin Gothic Std Bk Cp"/>
            </a:endParaRPr>
          </a:p>
        </p:txBody>
      </p:sp>
    </p:spTree>
    <p:extLst>
      <p:ext uri="{BB962C8B-B14F-4D97-AF65-F5344CB8AC3E}">
        <p14:creationId xmlns:p14="http://schemas.microsoft.com/office/powerpoint/2010/main" val="235519547"/>
      </p:ext>
    </p:extLst>
  </p:cSld>
  <p:clrMapOvr>
    <a:masterClrMapping/>
  </p:clrMapOvr>
  <mc:AlternateContent xmlns:mc="http://schemas.openxmlformats.org/markup-compatibility/2006" xmlns:p14="http://schemas.microsoft.com/office/powerpoint/2010/main">
    <mc:Choice Requires="p14">
      <p:transition spd="slow" p14:dur="2000" advTm="592"/>
    </mc:Choice>
    <mc:Fallback xmlns="">
      <p:transition spd="slow" advTm="59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TIMING" val="|0.8|0.5|0.2|0.3"/>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TIMING" val="|0.1|0.1|0.1"/>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TIMING" val="|0.1|0.1|0.1|0.1|0.1|0.1|0.1|0.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TIMING" val="|0.1|0.1|0.1|0.1|0.1"/>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TIMING" val="|0.1|0.1|0.1|0.1|0.1|0.1|0.1|0.1"/>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TIMING" val="|0.1|0.1|0.1|0.1|0.1|0.1|0.1|0.1"/>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Understanding F&amp;A 7-26-2017 1_4-3 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15528</TotalTime>
  <Words>6268</Words>
  <Application>Microsoft Office PowerPoint</Application>
  <PresentationFormat>Letter Paper (8.5x11 in)</PresentationFormat>
  <Paragraphs>774</Paragraphs>
  <Slides>44</Slides>
  <Notes>44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7" baseType="lpstr">
      <vt:lpstr>Arial</vt:lpstr>
      <vt:lpstr>Calibri</vt:lpstr>
      <vt:lpstr>FranklinGothicURWComBoo</vt:lpstr>
      <vt:lpstr>ITC Franklin Gothic Std Bk Cp</vt:lpstr>
      <vt:lpstr>ITC Franklin Gothic Std Book</vt:lpstr>
      <vt:lpstr>ITC Franklin Gothic Std Dm Cp</vt:lpstr>
      <vt:lpstr>ITC Franklin Gothic Std Dm XCp</vt:lpstr>
      <vt:lpstr>Tahoma</vt:lpstr>
      <vt:lpstr>Times New Roman</vt:lpstr>
      <vt:lpstr>Wingdings</vt:lpstr>
      <vt:lpstr>Understanding F&amp;A 7-26-2017 1_4-3 aspect</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F&amp;A Rate Calculation Process</vt:lpstr>
      <vt:lpstr>PowerPoint Presentation</vt:lpstr>
      <vt:lpstr>PowerPoint Presentation</vt:lpstr>
      <vt:lpstr>PowerPoint Presentation</vt:lpstr>
      <vt:lpstr>PowerPoint Presentation</vt:lpstr>
      <vt:lpstr>Applying the F&amp;A Rate – Problem 1</vt:lpstr>
      <vt:lpstr>Applying the F&amp;A Rate – Problem 2</vt:lpstr>
      <vt:lpstr>Applying the F&amp;A Rate – Problem 3</vt:lpstr>
      <vt:lpstr>Applying the F&amp;A Rate – Problem 4</vt:lpstr>
      <vt:lpstr>Applying the F&amp;A Rate – Problem 5</vt:lpstr>
      <vt:lpstr>PowerPoint Presentation</vt:lpstr>
      <vt:lpstr>PowerPoint Presentation</vt:lpstr>
      <vt:lpstr>PowerPoint Presentation</vt:lpstr>
      <vt:lpstr>PowerPoint Presentation</vt:lpstr>
      <vt:lpstr>PowerPoint Presentation</vt:lpstr>
      <vt:lpstr>PowerPoint Presentation</vt:lpstr>
    </vt:vector>
  </TitlesOfParts>
  <Company>MAXIMUS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Maximus</dc:creator>
  <cp:lastModifiedBy>McGehee, Andrew John (ajm9ws)</cp:lastModifiedBy>
  <cp:revision>778</cp:revision>
  <cp:lastPrinted>2018-09-17T19:50:58Z</cp:lastPrinted>
  <dcterms:created xsi:type="dcterms:W3CDTF">2002-12-11T18:37:04Z</dcterms:created>
  <dcterms:modified xsi:type="dcterms:W3CDTF">2020-11-04T18:03:00Z</dcterms:modified>
</cp:coreProperties>
</file>